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s Graber" initials="R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B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5560" autoAdjust="0"/>
  </p:normalViewPr>
  <p:slideViewPr>
    <p:cSldViewPr>
      <p:cViewPr>
        <p:scale>
          <a:sx n="80" d="100"/>
          <a:sy n="80" d="100"/>
        </p:scale>
        <p:origin x="-9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640B1-7965-4600-B635-B99265A47DBB}" type="datetimeFigureOut">
              <a:rPr lang="ru-RU" smtClean="0"/>
              <a:pPr/>
              <a:t>23.05.2016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9B1F-745D-4F57-B275-78C591BF4F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5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>
                <a:latin typeface="Arial" charset="0"/>
                <a:ea typeface="MS PGothic" pitchFamily="34" charset="-128"/>
                <a:cs typeface="MS PGothic" pitchFamily="34" charset="-128"/>
              </a:rPr>
              <a:t>Knovel is embraced by academic institutions of all sizes including 12 of the top 15 engineering schools in the United States (US News &amp; World Report Annual List). Half of Knovel’s U.S. academic customers are small or medium-size institutions. </a:t>
            </a:r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4" rIns="91406" bIns="45704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79F462C-6BB9-564E-A8E2-352F400988E8}" type="slidenum">
              <a:rPr lang="en-US" sz="1200">
                <a:solidFill>
                  <a:prstClr val="black"/>
                </a:solidFill>
              </a:rPr>
              <a:pPr algn="r" eaLnBrk="1" hangingPunct="1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2EA04-2B5C-47C1-AE8C-2E0173A42B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5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2EA04-2B5C-47C1-AE8C-2E0173A42B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5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pic>
        <p:nvPicPr>
          <p:cNvPr id="23" name="Picture 22" descr="orange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674620"/>
            <a:ext cx="9144000" cy="1508760"/>
          </a:xfrm>
          <a:prstGeom prst="rect">
            <a:avLst/>
          </a:prstGeom>
        </p:spPr>
      </p:pic>
      <p:pic>
        <p:nvPicPr>
          <p:cNvPr id="24" name="Picture 23" descr="infoflow.png"/>
          <p:cNvPicPr>
            <a:picLocks noChangeAspect="1"/>
          </p:cNvPicPr>
          <p:nvPr userDrawn="1"/>
        </p:nvPicPr>
        <p:blipFill>
          <a:blip r:embed="rId4" cstate="email">
            <a:alphaModFix amt="6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183636"/>
            <a:ext cx="9144000" cy="9997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3947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2412" y="4400662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341" y="4578690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691" y="4577554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21" name="Picture 20" descr="ELS_NS_Logo_2C_RGB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954" y="345829"/>
            <a:ext cx="685800" cy="757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4259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Auth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3788" y="1804309"/>
            <a:ext cx="5543776" cy="3224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 b="0" i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8" y="124051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Slide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93788" y="5132159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93788" y="5352143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93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5894615"/>
            <a:ext cx="7429500" cy="759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445079"/>
            <a:ext cx="9144000" cy="427808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14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808E-1105-4C3E-9181-EB0D5713C94F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94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B99C8-5682-2D42-AA0C-8DED983477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60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24600"/>
            <a:ext cx="685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80000"/>
              <a:buFont typeface="Times" pitchFamily="18" charset="0"/>
              <a:buNone/>
            </a:pPr>
            <a:fld id="{58B31228-3EDA-4E2A-ABE4-757B2978A0E3}" type="slidenum">
              <a:rPr lang="en-US" sz="2000">
                <a:solidFill>
                  <a:srgbClr val="000000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SzPct val="80000"/>
                <a:buFont typeface="Times" pitchFamily="18" charset="0"/>
                <a:buNone/>
              </a:pPr>
              <a:t>‹#›</a:t>
            </a:fld>
            <a:endParaRPr 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61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14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0324_el_ppt_layout_illust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60616" cy="687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xmlns="" val="398897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1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4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pic>
        <p:nvPicPr>
          <p:cNvPr id="16" name="Picture 15" descr="orange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674620"/>
            <a:ext cx="9144000" cy="150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834188" y="642938"/>
            <a:ext cx="1093787" cy="3016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Insert Logo</a:t>
            </a:r>
            <a:br>
              <a:rPr lang="en-US" dirty="0" smtClean="0"/>
            </a:br>
            <a:r>
              <a:rPr lang="en-US" dirty="0" smtClean="0"/>
              <a:t>(Adjust as needed)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5953013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5" y="6129905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pic>
        <p:nvPicPr>
          <p:cNvPr id="14" name="Picture 13" descr="ELS_NS_Logo_2C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14164" y="349006"/>
            <a:ext cx="685800" cy="7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048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310026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2539" y="1065217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5953013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7776" y="5951877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5" y="6129905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055" y="6128769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15" name="Picture 14" descr="ELS_NS_Logo_1C_White_RGB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16" name="Picture 15" descr="ELS_NS_Logo_1C_White_RGB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869817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947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52412" y="4400662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19341" y="4578690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49691" y="4577554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42900" y="347947"/>
            <a:ext cx="914400" cy="1010004"/>
            <a:chOff x="7899400" y="347947"/>
            <a:chExt cx="914400" cy="1010004"/>
          </a:xfrm>
        </p:grpSpPr>
        <p:pic>
          <p:nvPicPr>
            <p:cNvPr id="10" name="Picture 9" descr="ELS_NS_Logo_1C_White_RGB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11" name="Picture 10" descr="ELS_NS_Logo_1C_White_RGB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40043" y="2910702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954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1728080"/>
            <a:ext cx="7772400" cy="503491"/>
          </a:xfrm>
        </p:spPr>
        <p:txBody>
          <a:bodyPr anchor="t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714375" y="2318657"/>
            <a:ext cx="4567918" cy="2343150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Section title text here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7" name="Picture 6" descr="ELS_NS_Logo_1C_White_RGB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8" name="Picture 7" descr="ELS_NS_Logo_1C_White_RGB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73009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10404"/>
            <a:ext cx="3502478" cy="479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9325" y="1610634"/>
            <a:ext cx="4384675" cy="47983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24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3790" y="1604739"/>
            <a:ext cx="2166479" cy="17997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50546" y="1604739"/>
            <a:ext cx="2166479" cy="17997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3699" y="1604738"/>
            <a:ext cx="2166479" cy="17997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450544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5793697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691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4"/>
            <a:ext cx="3706812" cy="480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16476" y="1605184"/>
            <a:ext cx="3706812" cy="480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2980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3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.jp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347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4016" y="920300"/>
            <a:ext cx="7453992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8837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5E891-66B8-4B28-AB8F-05A4B1DE57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4016" y="1776639"/>
            <a:ext cx="74539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00852" y="91855"/>
            <a:ext cx="1771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Engineering Solutions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1679" y="90014"/>
            <a:ext cx="26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379771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739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1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6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34" Type="http://schemas.openxmlformats.org/officeDocument/2006/relationships/image" Target="../media/image42.wmf"/><Relationship Id="rId42" Type="http://schemas.openxmlformats.org/officeDocument/2006/relationships/image" Target="../media/image49.jpe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7" Type="http://schemas.openxmlformats.org/officeDocument/2006/relationships/image" Target="../media/image19.wmf"/><Relationship Id="rId12" Type="http://schemas.openxmlformats.org/officeDocument/2006/relationships/hyperlink" Target="http://www.mcgill.ca/" TargetMode="External"/><Relationship Id="rId17" Type="http://schemas.openxmlformats.org/officeDocument/2006/relationships/image" Target="../media/image25.png"/><Relationship Id="rId25" Type="http://schemas.openxmlformats.org/officeDocument/2006/relationships/image" Target="../media/image33.gif"/><Relationship Id="rId33" Type="http://schemas.openxmlformats.org/officeDocument/2006/relationships/image" Target="../media/image41.png"/><Relationship Id="rId38" Type="http://schemas.openxmlformats.org/officeDocument/2006/relationships/image" Target="../media/image45.jpeg"/><Relationship Id="rId46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29" Type="http://schemas.openxmlformats.org/officeDocument/2006/relationships/image" Target="../media/image37.png"/><Relationship Id="rId41" Type="http://schemas.openxmlformats.org/officeDocument/2006/relationships/image" Target="../media/image48.jpeg"/><Relationship Id="rId54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11" Type="http://schemas.openxmlformats.org/officeDocument/2006/relationships/image" Target="../media/image21.png"/><Relationship Id="rId24" Type="http://schemas.openxmlformats.org/officeDocument/2006/relationships/image" Target="../media/image32.gif"/><Relationship Id="rId32" Type="http://schemas.openxmlformats.org/officeDocument/2006/relationships/image" Target="../media/image40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jpeg"/><Relationship Id="rId53" Type="http://schemas.openxmlformats.org/officeDocument/2006/relationships/image" Target="../media/image60.gif"/><Relationship Id="rId5" Type="http://schemas.openxmlformats.org/officeDocument/2006/relationships/image" Target="../media/image17.png"/><Relationship Id="rId15" Type="http://schemas.openxmlformats.org/officeDocument/2006/relationships/hyperlink" Target="http://www.ubc.ca/" TargetMode="External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hyperlink" Target="http://www.alcoa.com/global/en/home.asp" TargetMode="External"/><Relationship Id="rId49" Type="http://schemas.openxmlformats.org/officeDocument/2006/relationships/image" Target="../media/image56.png"/><Relationship Id="rId10" Type="http://schemas.openxmlformats.org/officeDocument/2006/relationships/hyperlink" Target="http://www.manchester.ac.uk/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39.jpeg"/><Relationship Id="rId44" Type="http://schemas.openxmlformats.org/officeDocument/2006/relationships/image" Target="../media/image51.jpeg"/><Relationship Id="rId52" Type="http://schemas.openxmlformats.org/officeDocument/2006/relationships/image" Target="../media/image59.png"/><Relationship Id="rId4" Type="http://schemas.openxmlformats.org/officeDocument/2006/relationships/image" Target="../media/image16.wmf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Relationship Id="rId30" Type="http://schemas.openxmlformats.org/officeDocument/2006/relationships/image" Target="../media/image38.jpeg"/><Relationship Id="rId35" Type="http://schemas.openxmlformats.org/officeDocument/2006/relationships/image" Target="../media/image43.png"/><Relationship Id="rId43" Type="http://schemas.openxmlformats.org/officeDocument/2006/relationships/image" Target="../media/image50.jpeg"/><Relationship Id="rId48" Type="http://schemas.openxmlformats.org/officeDocument/2006/relationships/image" Target="../media/image55.png"/><Relationship Id="rId8" Type="http://schemas.openxmlformats.org/officeDocument/2006/relationships/hyperlink" Target="http://www.ucl.ac.uk/" TargetMode="External"/><Relationship Id="rId51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hyperlink" Target="http://www.asce.org/" TargetMode="External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5.png"/><Relationship Id="rId5" Type="http://schemas.openxmlformats.org/officeDocument/2006/relationships/image" Target="../media/image81.png"/><Relationship Id="rId4" Type="http://schemas.openxmlformats.org/officeDocument/2006/relationships/image" Target="../media/image8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ru-RU" sz="2000" dirty="0" smtClean="0"/>
              <a:t>Разработка проекта и его проектирование требуют колоссальный объем технической информации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32823" y="1972810"/>
            <a:ext cx="443488" cy="6333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5891524" y="2023391"/>
            <a:ext cx="1426552" cy="517402"/>
          </a:xfrm>
          <a:prstGeom prst="chevron">
            <a:avLst>
              <a:gd name="adj" fmla="val 27546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0" rIns="0" rtlCol="0" anchor="ctr"/>
          <a:lstStyle/>
          <a:p>
            <a:pPr algn="ctr" defTabSz="457200">
              <a:buClr>
                <a:srgbClr val="FF9933"/>
              </a:buClr>
            </a:pPr>
            <a:r>
              <a:rPr lang="ru-RU" sz="1100" b="1" dirty="0" smtClean="0">
                <a:solidFill>
                  <a:srgbClr val="FFFFFF"/>
                </a:solidFill>
              </a:rPr>
              <a:t>Производство/ строительство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1" name="Chevron 10"/>
          <p:cNvSpPr/>
          <p:nvPr/>
        </p:nvSpPr>
        <p:spPr bwMode="auto">
          <a:xfrm>
            <a:off x="7236770" y="2023391"/>
            <a:ext cx="1426552" cy="517402"/>
          </a:xfrm>
          <a:prstGeom prst="chevron">
            <a:avLst>
              <a:gd name="adj" fmla="val 27546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0" rIns="0" rtlCol="0" anchor="ctr"/>
          <a:lstStyle/>
          <a:p>
            <a:pPr algn="ctr" defTabSz="457200">
              <a:buClr>
                <a:srgbClr val="FF9933"/>
              </a:buClr>
            </a:pPr>
            <a:r>
              <a:rPr lang="ru-RU" sz="1100" b="1" dirty="0" smtClean="0">
                <a:solidFill>
                  <a:srgbClr val="FFFFFF"/>
                </a:solidFill>
              </a:rPr>
              <a:t>Эксплуатация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0541" y="3429181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1000" dirty="0" smtClean="0">
                <a:solidFill>
                  <a:srgbClr val="5F5F5F"/>
                </a:solidFill>
              </a:rPr>
              <a:t>Сравнение технологий </a:t>
            </a:r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900148" y="2614708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800" dirty="0" smtClean="0">
                <a:solidFill>
                  <a:srgbClr val="5F5F5F"/>
                </a:solidFill>
              </a:rPr>
              <a:t>Разработка плана строительства с учетом логистики и графика реализации проекта</a:t>
            </a:r>
            <a:endParaRPr lang="en-US" sz="800" dirty="0">
              <a:solidFill>
                <a:srgbClr val="5F5F5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00148" y="3429181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1000" dirty="0" smtClean="0">
                <a:solidFill>
                  <a:srgbClr val="5F5F5F"/>
                </a:solidFill>
              </a:rPr>
              <a:t>Определение и производство оборудования и инструментов</a:t>
            </a:r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900148" y="4227160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1000" dirty="0" smtClean="0">
                <a:solidFill>
                  <a:srgbClr val="5F5F5F"/>
                </a:solidFill>
              </a:rPr>
              <a:t>Проверка работоспособности</a:t>
            </a:r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273727" y="2614708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1000" dirty="0" smtClean="0">
                <a:solidFill>
                  <a:srgbClr val="5F5F5F"/>
                </a:solidFill>
              </a:rPr>
              <a:t>Формирование логистики, сетей дистрибуции</a:t>
            </a:r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273727" y="3429181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800" dirty="0" smtClean="0">
                <a:solidFill>
                  <a:srgbClr val="5F5F5F"/>
                </a:solidFill>
              </a:rPr>
              <a:t>Предоставление технической поддержки для поддержания процессов</a:t>
            </a:r>
            <a:endParaRPr lang="en-US" sz="800" dirty="0">
              <a:solidFill>
                <a:srgbClr val="5F5F5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73727" y="4227160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1000" dirty="0" smtClean="0">
                <a:solidFill>
                  <a:srgbClr val="5F5F5F"/>
                </a:solidFill>
              </a:rPr>
              <a:t>Капитальный ремонт, ремонт и изменения</a:t>
            </a:r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28" name="Pentagon 27"/>
          <p:cNvSpPr/>
          <p:nvPr/>
        </p:nvSpPr>
        <p:spPr bwMode="auto">
          <a:xfrm>
            <a:off x="510541" y="1698167"/>
            <a:ext cx="1360029" cy="295658"/>
          </a:xfrm>
          <a:prstGeom prst="homePlate">
            <a:avLst>
              <a:gd name="adj" fmla="val 25926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square" lIns="0" rIns="0" rtlCol="0" anchor="ctr"/>
          <a:lstStyle/>
          <a:p>
            <a:pPr algn="ctr" defTabSz="457200">
              <a:lnSpc>
                <a:spcPct val="130000"/>
              </a:lnSpc>
              <a:buClr>
                <a:srgbClr val="FF9933"/>
              </a:buClr>
            </a:pPr>
            <a:r>
              <a:rPr lang="ru-RU" sz="1100" b="1" dirty="0" smtClean="0">
                <a:solidFill>
                  <a:srgbClr val="5F5F5F"/>
                </a:solidFill>
              </a:rPr>
              <a:t>Исследование</a:t>
            </a:r>
            <a:endParaRPr lang="en-US" sz="1100" b="1" dirty="0">
              <a:solidFill>
                <a:srgbClr val="5F5F5F"/>
              </a:solidFill>
            </a:endParaRPr>
          </a:p>
        </p:txBody>
      </p:sp>
      <p:sp>
        <p:nvSpPr>
          <p:cNvPr id="30" name="Chevron 29"/>
          <p:cNvSpPr/>
          <p:nvPr/>
        </p:nvSpPr>
        <p:spPr bwMode="auto">
          <a:xfrm>
            <a:off x="5906307" y="1698167"/>
            <a:ext cx="2697883" cy="295658"/>
          </a:xfrm>
          <a:prstGeom prst="chevron">
            <a:avLst>
              <a:gd name="adj" fmla="val 27546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lIns="0" rIns="0" rtlCol="0" anchor="ctr"/>
          <a:lstStyle/>
          <a:p>
            <a:pPr algn="ctr" defTabSz="457200">
              <a:lnSpc>
                <a:spcPct val="130000"/>
              </a:lnSpc>
              <a:buClr>
                <a:srgbClr val="FF9933"/>
              </a:buClr>
            </a:pPr>
            <a:r>
              <a:rPr lang="ru-RU" sz="1100" b="1" dirty="0" smtClean="0">
                <a:solidFill>
                  <a:srgbClr val="5F5F5F"/>
                </a:solidFill>
              </a:rPr>
              <a:t>Процесс реализации</a:t>
            </a:r>
            <a:endParaRPr lang="en-US" sz="1100" b="1" dirty="0">
              <a:solidFill>
                <a:srgbClr val="5F5F5F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10541" y="4227160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1000" dirty="0" smtClean="0">
                <a:solidFill>
                  <a:srgbClr val="5F5F5F"/>
                </a:solidFill>
              </a:rPr>
              <a:t>Определение подходящих стандартов</a:t>
            </a:r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10541" y="2614708"/>
            <a:ext cx="1297201" cy="708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rtlCol="0" anchor="t"/>
          <a:lstStyle/>
          <a:p>
            <a:pPr defTabSz="457200">
              <a:buClr>
                <a:srgbClr val="FF9933"/>
              </a:buClr>
            </a:pPr>
            <a:r>
              <a:rPr lang="ru-RU" sz="1000" dirty="0" smtClean="0">
                <a:solidFill>
                  <a:srgbClr val="5F5F5F"/>
                </a:solidFill>
              </a:rPr>
              <a:t>Требования заказчика</a:t>
            </a:r>
            <a:endParaRPr lang="en-US" sz="1000" dirty="0">
              <a:solidFill>
                <a:srgbClr val="5F5F5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39735" y="5015093"/>
            <a:ext cx="3991389" cy="699907"/>
            <a:chOff x="1839735" y="5015093"/>
            <a:chExt cx="3991389" cy="699907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1839735" y="5015093"/>
              <a:ext cx="3991389" cy="6999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defTabSz="457200">
                <a:lnSpc>
                  <a:spcPct val="130000"/>
                </a:lnSpc>
                <a:buClr>
                  <a:srgbClr val="FF9933"/>
                </a:buClr>
              </a:pPr>
              <a:endParaRPr lang="en-US" sz="1400" dirty="0">
                <a:solidFill>
                  <a:srgbClr val="53565A"/>
                </a:solidFill>
              </a:endParaRPr>
            </a:p>
          </p:txBody>
        </p:sp>
        <p:pic>
          <p:nvPicPr>
            <p:cNvPr id="34" name="Picture 2" descr="http://pages.knovel.com/rs/knovel/images/knovel_logo_1024x768.g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068" y="5123684"/>
              <a:ext cx="1987108" cy="44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510541" y="1698167"/>
            <a:ext cx="5462289" cy="3237161"/>
            <a:chOff x="510541" y="1698167"/>
            <a:chExt cx="5462289" cy="3237161"/>
          </a:xfrm>
        </p:grpSpPr>
        <p:sp>
          <p:nvSpPr>
            <p:cNvPr id="4" name="Rectangle 3"/>
            <p:cNvSpPr/>
            <p:nvPr/>
          </p:nvSpPr>
          <p:spPr>
            <a:xfrm>
              <a:off x="1641434" y="1954694"/>
              <a:ext cx="443488" cy="630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 bwMode="auto">
            <a:xfrm>
              <a:off x="1855787" y="2023391"/>
              <a:ext cx="1426552" cy="517402"/>
            </a:xfrm>
            <a:prstGeom prst="chevron">
              <a:avLst>
                <a:gd name="adj" fmla="val 2754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en-US" sz="1100" b="1" dirty="0">
                  <a:solidFill>
                    <a:srgbClr val="FFFFFF"/>
                  </a:solidFill>
                </a:rPr>
                <a:t>Development</a:t>
              </a:r>
            </a:p>
          </p:txBody>
        </p:sp>
        <p:sp>
          <p:nvSpPr>
            <p:cNvPr id="8" name="Chevron 7"/>
            <p:cNvSpPr/>
            <p:nvPr/>
          </p:nvSpPr>
          <p:spPr bwMode="auto">
            <a:xfrm>
              <a:off x="3201033" y="2023391"/>
              <a:ext cx="1426552" cy="517402"/>
            </a:xfrm>
            <a:prstGeom prst="chevron">
              <a:avLst>
                <a:gd name="adj" fmla="val 2754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en-US" sz="1100" b="1" dirty="0">
                  <a:solidFill>
                    <a:srgbClr val="FFFFFF"/>
                  </a:solidFill>
                </a:rPr>
                <a:t>Preliminary Design</a:t>
              </a:r>
            </a:p>
          </p:txBody>
        </p:sp>
        <p:sp>
          <p:nvSpPr>
            <p:cNvPr id="9" name="Chevron 8"/>
            <p:cNvSpPr/>
            <p:nvPr/>
          </p:nvSpPr>
          <p:spPr bwMode="auto">
            <a:xfrm>
              <a:off x="4546278" y="2023391"/>
              <a:ext cx="1426552" cy="517402"/>
            </a:xfrm>
            <a:prstGeom prst="chevron">
              <a:avLst>
                <a:gd name="adj" fmla="val 2754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en-US" sz="1100" b="1" dirty="0">
                  <a:solidFill>
                    <a:srgbClr val="FFFFFF"/>
                  </a:solidFill>
                </a:rPr>
                <a:t>Detail Design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65026" y="2614708"/>
              <a:ext cx="1267306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Problem and requirements definition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65026" y="3429181"/>
              <a:ext cx="1267306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Concept generation and selection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65026" y="4227160"/>
              <a:ext cx="1267306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Define design specifications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204728" y="2614708"/>
              <a:ext cx="1297201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Feasibility assessments / tradeoffs studies</a:t>
              </a: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204728" y="3429181"/>
              <a:ext cx="1297201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Generate analytical models</a:t>
              </a: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04728" y="4227160"/>
              <a:ext cx="1297201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Preliminary design review</a:t>
              </a: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572765" y="2614708"/>
              <a:ext cx="1254266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Validate design using simulation software</a:t>
              </a: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72765" y="3429181"/>
              <a:ext cx="1254266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Refine design &amp; generate engineering drawings</a:t>
              </a: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765" y="4227160"/>
              <a:ext cx="1254266" cy="708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en-US" sz="1000" dirty="0">
                  <a:solidFill>
                    <a:srgbClr val="5F5F5F"/>
                  </a:solidFill>
                </a:rPr>
                <a:t>Create formal documentation </a:t>
              </a:r>
              <a:br>
                <a:rPr lang="en-US" sz="1000" dirty="0">
                  <a:solidFill>
                    <a:srgbClr val="5F5F5F"/>
                  </a:solidFill>
                </a:rPr>
              </a:br>
              <a:r>
                <a:rPr lang="en-US" sz="1000" dirty="0">
                  <a:solidFill>
                    <a:srgbClr val="5F5F5F"/>
                  </a:solidFill>
                </a:rPr>
                <a:t>and draft production plan</a:t>
              </a: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 bwMode="auto">
            <a:xfrm>
              <a:off x="1855787" y="1698167"/>
              <a:ext cx="4050520" cy="295658"/>
            </a:xfrm>
            <a:prstGeom prst="chevron">
              <a:avLst>
                <a:gd name="adj" fmla="val 27546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lnSpc>
                  <a:spcPct val="130000"/>
                </a:lnSpc>
                <a:buClr>
                  <a:srgbClr val="FF9933"/>
                </a:buClr>
              </a:pPr>
              <a:r>
                <a:rPr lang="ru-RU" sz="1100" b="1" dirty="0" smtClean="0">
                  <a:solidFill>
                    <a:srgbClr val="5F5F5F"/>
                  </a:solidFill>
                </a:rPr>
                <a:t>Разработка и проектирование</a:t>
              </a:r>
              <a:endParaRPr lang="en-US" sz="1100" b="1" dirty="0">
                <a:solidFill>
                  <a:srgbClr val="5F5F5F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 bwMode="auto">
            <a:xfrm>
              <a:off x="510541" y="2023391"/>
              <a:ext cx="1426552" cy="517402"/>
            </a:xfrm>
            <a:prstGeom prst="homePlate">
              <a:avLst>
                <a:gd name="adj" fmla="val 2592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en-US" sz="1100" b="1" dirty="0">
                  <a:solidFill>
                    <a:srgbClr val="FFFFFF"/>
                  </a:solidFill>
                </a:rPr>
                <a:t>Requirements / Research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6900" y="2024529"/>
            <a:ext cx="5462289" cy="2911937"/>
            <a:chOff x="510541" y="2023391"/>
            <a:chExt cx="5462289" cy="2911937"/>
          </a:xfrm>
        </p:grpSpPr>
        <p:sp>
          <p:nvSpPr>
            <p:cNvPr id="57" name="Chevron 56"/>
            <p:cNvSpPr/>
            <p:nvPr/>
          </p:nvSpPr>
          <p:spPr bwMode="auto">
            <a:xfrm>
              <a:off x="1855787" y="2023391"/>
              <a:ext cx="1426552" cy="517402"/>
            </a:xfrm>
            <a:prstGeom prst="chevron">
              <a:avLst>
                <a:gd name="adj" fmla="val 27546"/>
              </a:avLst>
            </a:prstGeom>
            <a:solidFill>
              <a:schemeClr val="tx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ru-RU" sz="1100" b="1" dirty="0" smtClean="0">
                  <a:solidFill>
                    <a:srgbClr val="FFFFFF"/>
                  </a:solidFill>
                </a:rPr>
                <a:t>Разработка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58" name="Chevron 57"/>
            <p:cNvSpPr/>
            <p:nvPr/>
          </p:nvSpPr>
          <p:spPr bwMode="auto">
            <a:xfrm>
              <a:off x="3201033" y="2023391"/>
              <a:ext cx="1426552" cy="517402"/>
            </a:xfrm>
            <a:prstGeom prst="chevron">
              <a:avLst>
                <a:gd name="adj" fmla="val 27546"/>
              </a:avLst>
            </a:prstGeom>
            <a:solidFill>
              <a:schemeClr val="tx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ru-RU" sz="1100" b="1" dirty="0" smtClean="0">
                  <a:solidFill>
                    <a:srgbClr val="FFFFFF"/>
                  </a:solidFill>
                </a:rPr>
                <a:t>Предварительное проектирование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4546278" y="2023391"/>
              <a:ext cx="1426552" cy="517402"/>
            </a:xfrm>
            <a:prstGeom prst="chevron">
              <a:avLst>
                <a:gd name="adj" fmla="val 27546"/>
              </a:avLst>
            </a:prstGeom>
            <a:solidFill>
              <a:schemeClr val="tx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ru-RU" sz="1100" b="1" dirty="0" smtClean="0">
                  <a:solidFill>
                    <a:srgbClr val="FFFFFF"/>
                  </a:solidFill>
                </a:rPr>
                <a:t>Рабочий проект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865026" y="2614708"/>
              <a:ext cx="1267306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1000" dirty="0" smtClean="0">
                  <a:solidFill>
                    <a:srgbClr val="5F5F5F"/>
                  </a:solidFill>
                </a:rPr>
                <a:t>Определение задач и требований</a:t>
              </a: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865026" y="3429181"/>
              <a:ext cx="1267306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1000" dirty="0" smtClean="0">
                  <a:solidFill>
                    <a:srgbClr val="5F5F5F"/>
                  </a:solidFill>
                </a:rPr>
                <a:t>Формирование и выбор концепции</a:t>
              </a: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865026" y="4227160"/>
              <a:ext cx="1267306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1000" dirty="0" smtClean="0">
                  <a:solidFill>
                    <a:srgbClr val="5F5F5F"/>
                  </a:solidFill>
                </a:rPr>
                <a:t>Определение проектных спецификаций</a:t>
              </a: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204728" y="2614708"/>
              <a:ext cx="1297201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800" dirty="0">
                  <a:solidFill>
                    <a:srgbClr val="5F5F5F"/>
                  </a:solidFill>
                </a:rPr>
                <a:t>Э</a:t>
              </a:r>
              <a:r>
                <a:rPr lang="ru-RU" sz="800" dirty="0" smtClean="0">
                  <a:solidFill>
                    <a:srgbClr val="5F5F5F"/>
                  </a:solidFill>
                </a:rPr>
                <a:t>кономическая оценка целесообразности проекта/анализ компромиссных решений</a:t>
              </a:r>
              <a:endParaRPr lang="en-US" sz="800" dirty="0">
                <a:solidFill>
                  <a:srgbClr val="5F5F5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204728" y="3429181"/>
              <a:ext cx="1297201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1000" dirty="0" smtClean="0">
                  <a:solidFill>
                    <a:srgbClr val="5F5F5F"/>
                  </a:solidFill>
                </a:rPr>
                <a:t>Формирование аналитических моделей</a:t>
              </a:r>
              <a:endParaRPr lang="en-US" sz="1000" dirty="0">
                <a:solidFill>
                  <a:srgbClr val="5F5F5F"/>
                </a:solidFill>
              </a:endParaRP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204728" y="4227160"/>
              <a:ext cx="1297201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1000" dirty="0" smtClean="0">
                  <a:solidFill>
                    <a:srgbClr val="5F5F5F"/>
                  </a:solidFill>
                </a:rPr>
                <a:t>Обзор предварительного проекта</a:t>
              </a:r>
              <a:endParaRPr lang="en-US" sz="1000" dirty="0">
                <a:solidFill>
                  <a:srgbClr val="5F5F5F"/>
                </a:solidFill>
              </a:endParaRP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572765" y="2614708"/>
              <a:ext cx="1254266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800" dirty="0" smtClean="0">
                  <a:solidFill>
                    <a:srgbClr val="5F5F5F"/>
                  </a:solidFill>
                </a:rPr>
                <a:t>Проверка проекта с помощью программного обеспечения для моделирования</a:t>
              </a:r>
              <a:endParaRPr lang="en-US" sz="800" dirty="0">
                <a:solidFill>
                  <a:srgbClr val="5F5F5F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765" y="3429181"/>
              <a:ext cx="1254266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1000" dirty="0" smtClean="0">
                  <a:solidFill>
                    <a:srgbClr val="5F5F5F"/>
                  </a:solidFill>
                </a:rPr>
                <a:t>Уточнение проекта и подготовка технических чертежей</a:t>
              </a:r>
              <a:endParaRPr lang="en-US" sz="1000" dirty="0">
                <a:solidFill>
                  <a:srgbClr val="5F5F5F"/>
                </a:solidFill>
              </a:endParaRPr>
            </a:p>
            <a:p>
              <a:pPr defTabSz="457200">
                <a:buClr>
                  <a:srgbClr val="FF9933"/>
                </a:buClr>
              </a:pP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572765" y="4227160"/>
              <a:ext cx="1254266" cy="708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rtlCol="0" anchor="t"/>
            <a:lstStyle/>
            <a:p>
              <a:pPr defTabSz="457200">
                <a:buClr>
                  <a:srgbClr val="FF9933"/>
                </a:buClr>
              </a:pPr>
              <a:r>
                <a:rPr lang="ru-RU" sz="1000" dirty="0" smtClean="0">
                  <a:solidFill>
                    <a:srgbClr val="5F5F5F"/>
                  </a:solidFill>
                </a:rPr>
                <a:t>Подготовка официальных документов и план реализации</a:t>
              </a:r>
              <a:endParaRPr lang="en-US" sz="1000" dirty="0">
                <a:solidFill>
                  <a:srgbClr val="5F5F5F"/>
                </a:solidFill>
              </a:endParaRPr>
            </a:p>
          </p:txBody>
        </p:sp>
        <p:sp>
          <p:nvSpPr>
            <p:cNvPr id="70" name="Pentagon 69"/>
            <p:cNvSpPr/>
            <p:nvPr/>
          </p:nvSpPr>
          <p:spPr bwMode="auto">
            <a:xfrm>
              <a:off x="510541" y="2023391"/>
              <a:ext cx="1426552" cy="517402"/>
            </a:xfrm>
            <a:prstGeom prst="homePlate">
              <a:avLst>
                <a:gd name="adj" fmla="val 2592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0" rIns="0" rtlCol="0" anchor="ctr"/>
            <a:lstStyle/>
            <a:p>
              <a:pPr algn="ctr" defTabSz="457200">
                <a:buClr>
                  <a:srgbClr val="FF9933"/>
                </a:buClr>
              </a:pPr>
              <a:r>
                <a:rPr lang="ru-RU" sz="1100" b="1" dirty="0" smtClean="0">
                  <a:solidFill>
                    <a:srgbClr val="FFFFFF"/>
                  </a:solidFill>
                </a:rPr>
                <a:t>Требования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Rectangular Callout 38"/>
          <p:cNvSpPr/>
          <p:nvPr/>
        </p:nvSpPr>
        <p:spPr>
          <a:xfrm>
            <a:off x="6324600" y="4724400"/>
            <a:ext cx="2743200" cy="1981200"/>
          </a:xfrm>
          <a:prstGeom prst="wedgeRectCallout">
            <a:avLst>
              <a:gd name="adj1" fmla="val -74460"/>
              <a:gd name="adj2" fmla="val -49959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spcAft>
                <a:spcPts val="300"/>
              </a:spcAft>
            </a:pPr>
            <a:r>
              <a:rPr lang="ru-RU" sz="1000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Инженерам требуется </a:t>
            </a:r>
            <a:r>
              <a:rPr lang="en-US" sz="1000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:</a:t>
            </a:r>
            <a:endParaRPr lang="en-US" sz="1000" b="1" dirty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299466" indent="-109728">
              <a:spcAft>
                <a:spcPts val="300"/>
              </a:spcAft>
              <a:buClr>
                <a:srgbClr val="FFFF00"/>
              </a:buClr>
              <a:buFont typeface="Arial"/>
              <a:buChar char="•"/>
            </a:pPr>
            <a:r>
              <a:rPr lang="ru-RU" sz="10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Информация из авторитетных источников</a:t>
            </a:r>
            <a:r>
              <a:rPr lang="en-US" sz="10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ru-RU" sz="10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для принятия решений </a:t>
            </a:r>
            <a:endParaRPr lang="en-US" sz="1000" b="1" dirty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299466" indent="-109728">
              <a:spcAft>
                <a:spcPts val="300"/>
              </a:spcAft>
              <a:buClr>
                <a:srgbClr val="FFFF00"/>
              </a:buClr>
              <a:buFont typeface="Arial"/>
              <a:buChar char="•"/>
            </a:pPr>
            <a:r>
              <a:rPr lang="ru-RU" sz="1000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Оперативные ответы </a:t>
            </a:r>
            <a:r>
              <a:rPr lang="ru-RU" sz="10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на вопросы, имеющие важнейшее значение  и влекущие за собой серьезные последствия</a:t>
            </a:r>
            <a:endParaRPr lang="en-US" sz="1000" dirty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299466" indent="-109728">
              <a:spcAft>
                <a:spcPts val="300"/>
              </a:spcAft>
              <a:buClr>
                <a:srgbClr val="FFFF00"/>
              </a:buClr>
              <a:buFont typeface="Arial"/>
              <a:buChar char="•"/>
            </a:pPr>
            <a:r>
              <a:rPr lang="ru-RU" sz="1000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Новая информация</a:t>
            </a:r>
            <a:r>
              <a:rPr lang="en-US" sz="10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ru-RU" sz="1000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для принятия решений и усовершенствования используемых подходов</a:t>
            </a:r>
            <a:endParaRPr lang="en-US" sz="1000" dirty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299466" indent="-109728">
              <a:spcAft>
                <a:spcPts val="300"/>
              </a:spcAft>
              <a:buClr>
                <a:srgbClr val="FFFF00"/>
              </a:buClr>
              <a:buFont typeface="Arial"/>
              <a:buChar char="•"/>
            </a:pPr>
            <a:r>
              <a:rPr lang="ru-RU" sz="1000" b="1" dirty="0" smtClean="0">
                <a:solidFill>
                  <a:srgbClr val="FFFF00"/>
                </a:solidFill>
                <a:ea typeface="ＭＳ Ｐゴシック" pitchFamily="-106" charset="-128"/>
                <a:cs typeface="ＭＳ Ｐゴシック" pitchFamily="-106" charset="-128"/>
              </a:rPr>
              <a:t>Информация о передовой практике для усовершенствования моделей</a:t>
            </a:r>
            <a:endParaRPr lang="en-US" sz="1000" b="1" dirty="0">
              <a:solidFill>
                <a:srgbClr val="FFFF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839735" y="5715000"/>
            <a:ext cx="401483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ru-RU" altLang="en-US" sz="1200" dirty="0" smtClean="0">
                <a:solidFill>
                  <a:srgbClr val="333333"/>
                </a:solidFill>
              </a:rPr>
              <a:t>Как правило, </a:t>
            </a:r>
            <a:r>
              <a:rPr lang="en-US" altLang="en-US" sz="1200" dirty="0" smtClean="0">
                <a:solidFill>
                  <a:srgbClr val="333333"/>
                </a:solidFill>
              </a:rPr>
              <a:t>Knovel </a:t>
            </a:r>
            <a:r>
              <a:rPr lang="ru-RU" altLang="en-US" sz="1200" dirty="0" smtClean="0">
                <a:solidFill>
                  <a:srgbClr val="333333"/>
                </a:solidFill>
              </a:rPr>
              <a:t>используется в </a:t>
            </a:r>
            <a:r>
              <a:rPr lang="ru-RU" altLang="en-US" sz="1200" b="1" dirty="0" smtClean="0">
                <a:solidFill>
                  <a:srgbClr val="333333"/>
                </a:solidFill>
              </a:rPr>
              <a:t>прикладных стадиях инженерного цикла </a:t>
            </a:r>
            <a:r>
              <a:rPr lang="ru-RU" altLang="en-US" sz="1200" dirty="0" smtClean="0">
                <a:solidFill>
                  <a:srgbClr val="333333"/>
                </a:solidFill>
              </a:rPr>
              <a:t>с целью увеличения производительности на этапе проектирования, внедрения и коммерческого производства инновационных продуктов</a:t>
            </a:r>
            <a:r>
              <a:rPr lang="en-US" altLang="en-US" sz="1200" dirty="0" smtClean="0">
                <a:solidFill>
                  <a:srgbClr val="333333"/>
                </a:solidFill>
              </a:rPr>
              <a:t>.</a:t>
            </a:r>
            <a:endParaRPr lang="en-US" altLang="en-US" sz="12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914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52398" y="1447799"/>
            <a:ext cx="1216025" cy="42672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77900" fontAlgn="base">
              <a:spcBef>
                <a:spcPct val="0"/>
              </a:spcBef>
              <a:spcAft>
                <a:spcPct val="0"/>
              </a:spcAft>
            </a:pPr>
            <a:r>
              <a:rPr lang="ru-RU" sz="1400" kern="0" dirty="0" smtClean="0">
                <a:solidFill>
                  <a:srgbClr val="53565A"/>
                </a:solidFill>
                <a:latin typeface="Arial Narrow"/>
              </a:rPr>
              <a:t>Информация, содержащаяся в базе данных</a:t>
            </a:r>
            <a:endParaRPr lang="en-US" sz="1400" kern="0" dirty="0">
              <a:solidFill>
                <a:srgbClr val="53565A"/>
              </a:solidFill>
              <a:latin typeface="Arial Narrow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447800" y="1447800"/>
            <a:ext cx="7445374" cy="42672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Физические свойства</a:t>
            </a:r>
            <a:r>
              <a:rPr lang="ru-RU" sz="1400" dirty="0" smtClean="0"/>
              <a:t> - информация о температуре замерзания и кипения, скорости испарения, диэлектрической проницаемости, удельного веса, плотности паров, показателе преломления, поверхностного натяжения и вязкости.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Здоровье - </a:t>
            </a:r>
            <a:r>
              <a:rPr lang="ru-RU" sz="1400" dirty="0" smtClean="0"/>
              <a:t>канцерогенность</a:t>
            </a:r>
            <a:r>
              <a:rPr lang="en-US" sz="1400" dirty="0" smtClean="0"/>
              <a:t> </a:t>
            </a:r>
            <a:r>
              <a:rPr lang="en-US" sz="1400" dirty="0"/>
              <a:t>(IARC, NTP, </a:t>
            </a:r>
            <a:r>
              <a:rPr lang="ru-RU" sz="1400" dirty="0" smtClean="0"/>
              <a:t>и</a:t>
            </a:r>
            <a:r>
              <a:rPr lang="en-US" sz="1400" dirty="0" smtClean="0"/>
              <a:t> </a:t>
            </a:r>
            <a:r>
              <a:rPr lang="en-US" sz="1400" dirty="0"/>
              <a:t>OSHA), </a:t>
            </a:r>
            <a:r>
              <a:rPr lang="ru-RU" sz="1400" dirty="0" smtClean="0"/>
              <a:t>мутагенные свойства, предельное воздействие</a:t>
            </a:r>
            <a:r>
              <a:rPr lang="en-US" sz="1400" dirty="0" smtClean="0"/>
              <a:t>, </a:t>
            </a:r>
            <a:r>
              <a:rPr lang="ru-RU" sz="1400" dirty="0" smtClean="0"/>
              <a:t>смертельная доза</a:t>
            </a:r>
            <a:r>
              <a:rPr lang="en-US" sz="1400" dirty="0" smtClean="0"/>
              <a:t>, </a:t>
            </a:r>
            <a:r>
              <a:rPr lang="ru-RU" sz="1400" dirty="0" smtClean="0"/>
              <a:t>прием внутрь</a:t>
            </a:r>
            <a:r>
              <a:rPr lang="en-US" sz="1400" dirty="0" smtClean="0"/>
              <a:t>, </a:t>
            </a:r>
            <a:r>
              <a:rPr lang="ru-RU" sz="1400" dirty="0" smtClean="0"/>
              <a:t>попадание в дыхательные пути, раздражение кожи и глаз</a:t>
            </a:r>
            <a:r>
              <a:rPr lang="en-US" sz="1400" dirty="0" smtClean="0"/>
              <a:t>, </a:t>
            </a:r>
            <a:r>
              <a:rPr lang="ru-RU" sz="1400" dirty="0" smtClean="0"/>
              <a:t>информация об оказании первой помощи.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Экологические последствия –</a:t>
            </a:r>
            <a:r>
              <a:rPr lang="ru-RU" sz="1400" dirty="0" smtClean="0"/>
              <a:t> фактор биоконцентрации, вероятность биоразлагаемости</a:t>
            </a:r>
            <a:r>
              <a:rPr lang="en-US" sz="1400" dirty="0" smtClean="0"/>
              <a:t>, </a:t>
            </a:r>
            <a:r>
              <a:rPr lang="ru-RU" sz="1400" dirty="0" smtClean="0"/>
              <a:t>данные о реакции с кислородом, потенциальное влияние на глобальное потепление, коэффициент распределения</a:t>
            </a:r>
            <a:r>
              <a:rPr lang="en-US" sz="1400" dirty="0" smtClean="0"/>
              <a:t>, </a:t>
            </a:r>
            <a:r>
              <a:rPr lang="ru-RU" sz="1400" dirty="0" smtClean="0"/>
              <a:t>потенциал разрушения озона, поглощение почвы, потенциал образования озона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Использование</a:t>
            </a:r>
            <a:r>
              <a:rPr lang="en-US" sz="1400" b="1" dirty="0" smtClean="0"/>
              <a:t>, </a:t>
            </a:r>
            <a:r>
              <a:rPr lang="ru-RU" sz="1400" b="1" dirty="0" smtClean="0"/>
              <a:t>альтернатива</a:t>
            </a:r>
            <a:r>
              <a:rPr lang="en-US" sz="1400" b="1" dirty="0" smtClean="0"/>
              <a:t>, </a:t>
            </a:r>
            <a:r>
              <a:rPr lang="ru-RU" sz="1400" b="1" dirty="0" smtClean="0"/>
              <a:t>применение</a:t>
            </a:r>
            <a:r>
              <a:rPr lang="en-US" sz="1400" b="1" dirty="0" smtClean="0"/>
              <a:t>.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Растворимость и смешиваемость – </a:t>
            </a:r>
            <a:r>
              <a:rPr lang="ru-RU" sz="1400" dirty="0" smtClean="0"/>
              <a:t>параметры растворимости Хансена и </a:t>
            </a:r>
            <a:r>
              <a:rPr lang="ru-RU" sz="1400" dirty="0"/>
              <a:t>Г</a:t>
            </a:r>
            <a:r>
              <a:rPr lang="ru-RU" sz="1400" dirty="0" smtClean="0"/>
              <a:t>ильдебранда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Термодинамические и тепловые свойства </a:t>
            </a:r>
            <a:r>
              <a:rPr lang="ru-RU" sz="1400" dirty="0" smtClean="0"/>
              <a:t>– коэффициент теплового расширения, теплота сгорания, энтальпия испарения, теплопроводность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Безопасность и транспортировка – </a:t>
            </a:r>
            <a:r>
              <a:rPr lang="ru-RU" sz="1400" dirty="0" smtClean="0"/>
              <a:t>предел взрываемости</a:t>
            </a:r>
            <a:r>
              <a:rPr lang="en-US" sz="1400" dirty="0" smtClean="0"/>
              <a:t>, </a:t>
            </a:r>
            <a:r>
              <a:rPr lang="ru-RU" sz="1400" dirty="0" smtClean="0"/>
              <a:t>температура возгорания, воспламеняемость, реактивность, а также прочая важная информация</a:t>
            </a:r>
            <a:r>
              <a:rPr lang="en-US" sz="1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Токсичность и канцерогенность – </a:t>
            </a:r>
            <a:r>
              <a:rPr lang="ru-RU" sz="1400" dirty="0" smtClean="0"/>
              <a:t>химическая опасность, рекомендации об использовании и хранении опасных материалов</a:t>
            </a:r>
            <a:r>
              <a:rPr lang="en-US" sz="1400" dirty="0" smtClean="0"/>
              <a:t>, </a:t>
            </a:r>
            <a:r>
              <a:rPr lang="ru-RU" sz="1400" dirty="0" smtClean="0"/>
              <a:t>с указанием численных значений</a:t>
            </a:r>
            <a:r>
              <a:rPr lang="en-US" sz="1400" dirty="0" smtClean="0"/>
              <a:t>.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Данные о реактивности</a:t>
            </a:r>
            <a:r>
              <a:rPr lang="ru-RU" sz="1400" dirty="0" smtClean="0"/>
              <a:t> – риски взрыва или пожара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463550" indent="-177800">
              <a:buFont typeface="Courier New" panose="02070309020205020404" pitchFamily="49" charset="0"/>
              <a:buChar char="-"/>
            </a:pPr>
            <a:endParaRPr lang="en-US" sz="1300" dirty="0"/>
          </a:p>
          <a:p>
            <a:pPr marL="463550" indent="-177800">
              <a:buFont typeface="Courier New" panose="02070309020205020404" pitchFamily="49" charset="0"/>
              <a:buChar char="-"/>
            </a:pPr>
            <a:endParaRPr lang="en-US" sz="1300" dirty="0" smtClean="0"/>
          </a:p>
          <a:p>
            <a:pPr marL="463550" indent="-177800">
              <a:buFont typeface="Courier New" panose="02070309020205020404" pitchFamily="49" charset="0"/>
              <a:buChar char="-"/>
            </a:pPr>
            <a:endParaRPr lang="en-US" sz="1300" dirty="0" smtClean="0"/>
          </a:p>
          <a:p>
            <a:pPr marL="463550" indent="-177800">
              <a:buFont typeface="Courier New" panose="02070309020205020404" pitchFamily="49" charset="0"/>
              <a:buChar char="-"/>
            </a:pPr>
            <a:endParaRPr lang="en-US" sz="1300" dirty="0" smtClean="0"/>
          </a:p>
          <a:p>
            <a:pPr marL="285750"/>
            <a:endParaRPr lang="en-US" sz="1300" dirty="0"/>
          </a:p>
          <a:p>
            <a:pPr marL="463550" indent="-177800">
              <a:buFont typeface="Courier New" panose="02070309020205020404" pitchFamily="49" charset="0"/>
              <a:buChar char="-"/>
            </a:pPr>
            <a:endParaRPr lang="en-US" sz="1300" dirty="0"/>
          </a:p>
          <a:p>
            <a:pPr marL="463550" indent="-177800">
              <a:buFont typeface="Courier New" panose="02070309020205020404" pitchFamily="49" charset="0"/>
              <a:buChar char="-"/>
            </a:pP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57199" y="495755"/>
            <a:ext cx="8238319" cy="418645"/>
          </a:xfrm>
        </p:spPr>
        <p:txBody>
          <a:bodyPr/>
          <a:lstStyle/>
          <a:p>
            <a:r>
              <a:rPr lang="ru-RU" dirty="0" smtClean="0"/>
              <a:t>База данных альтернативных химических веществ </a:t>
            </a:r>
            <a:r>
              <a:rPr lang="en-US" dirty="0" smtClean="0"/>
              <a:t>Knovel </a:t>
            </a:r>
            <a:r>
              <a:rPr lang="ru-RU" dirty="0" smtClean="0"/>
              <a:t>(</a:t>
            </a:r>
            <a:r>
              <a:rPr lang="en-US" dirty="0"/>
              <a:t>Knovel Substitute </a:t>
            </a:r>
            <a:r>
              <a:rPr lang="en-US" dirty="0" smtClean="0"/>
              <a:t>Chemical Database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3820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Описание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278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995" t="21114" r="4266" b="6087"/>
          <a:stretch/>
        </p:blipFill>
        <p:spPr bwMode="auto">
          <a:xfrm>
            <a:off x="0" y="1693856"/>
            <a:ext cx="8763000" cy="516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457200"/>
            <a:ext cx="8305801" cy="1295400"/>
          </a:xfrm>
        </p:spPr>
        <p:txBody>
          <a:bodyPr anchor="t" anchorCtr="0"/>
          <a:lstStyle/>
          <a:p>
            <a:r>
              <a:rPr lang="ru-RU" dirty="0"/>
              <a:t>Knovel - это ресурс для </a:t>
            </a:r>
            <a:r>
              <a:rPr lang="ru-RU" dirty="0">
                <a:solidFill>
                  <a:schemeClr val="tx2"/>
                </a:solidFill>
              </a:rPr>
              <a:t>поиска инженерной информации и поддержки принятия инженерных решений</a:t>
            </a:r>
            <a:r>
              <a:rPr lang="ru-RU" dirty="0"/>
              <a:t>, который </a:t>
            </a:r>
            <a:r>
              <a:rPr lang="ru-RU" dirty="0" smtClean="0"/>
              <a:t>предоставляет доступ к необходимой технической информации и имеет мощные поисковые </a:t>
            </a:r>
            <a:r>
              <a:rPr lang="ru-RU" dirty="0"/>
              <a:t>и </a:t>
            </a:r>
            <a:r>
              <a:rPr lang="ru-RU" dirty="0" smtClean="0"/>
              <a:t>аналитические инструменты, основанные на облачных технологиях.</a:t>
            </a:r>
            <a:endParaRPr lang="en-US" b="1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818860" y="1772478"/>
            <a:ext cx="1143001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</a:rPr>
              <a:t>Надежный</a:t>
            </a:r>
            <a:endParaRPr lang="en-US" sz="1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3631095" y="1772478"/>
            <a:ext cx="1474305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</a:rPr>
              <a:t>Результативный</a:t>
            </a:r>
            <a:endParaRPr lang="en-US" sz="1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86400" y="1772478"/>
            <a:ext cx="1295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200" b="1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7086600" y="1798983"/>
            <a:ext cx="12954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</a:rPr>
              <a:t>Применимый</a:t>
            </a:r>
            <a:endParaRPr lang="en-US" sz="1200" b="1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828800" y="1991139"/>
            <a:ext cx="1381541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Информация тщательно подобрана с учетом отраслевых и научных запросов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3647659" y="2001078"/>
            <a:ext cx="1381541" cy="68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Оптимизация пользовательского интерфейса позволяет инженерам оперативно находить правильные ответы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5410200" y="1798983"/>
            <a:ext cx="1524000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</a:rPr>
              <a:t>Информативный</a:t>
            </a:r>
            <a:endParaRPr lang="en-US" sz="1200" b="1" dirty="0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5430078" y="2007705"/>
            <a:ext cx="1381541" cy="68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Данные обрабатываются и визуализируются, что способствует возникновению новых идей и возможностей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7103166" y="2037522"/>
            <a:ext cx="17526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Полученная информация используются при принятии решений, касающихся инженерных проектов. Кроме того,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Knovel 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без труда интегрируется со стандартными инструментами и рабочими процессами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18578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 idx="4294967295"/>
          </p:nvPr>
        </p:nvSpPr>
        <p:spPr>
          <a:xfrm>
            <a:off x="948963" y="514423"/>
            <a:ext cx="7651845" cy="3683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charset="0"/>
                <a:ea typeface="MS PGothic" charset="0"/>
                <a:cs typeface="MS PGothic" charset="0"/>
              </a:rPr>
              <a:t>Перечень </a:t>
            </a:r>
            <a:r>
              <a:rPr lang="ru-RU" sz="2800" dirty="0" smtClean="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почетных </a:t>
            </a:r>
            <a:r>
              <a:rPr lang="ru-RU" sz="2800" b="1" dirty="0" smtClean="0">
                <a:latin typeface="Arial" charset="0"/>
                <a:ea typeface="MS PGothic" charset="0"/>
                <a:cs typeface="MS PGothic" charset="0"/>
              </a:rPr>
              <a:t>клиентов</a:t>
            </a: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30390" y="5218822"/>
            <a:ext cx="8208177" cy="1531581"/>
            <a:chOff x="338" y="1848"/>
            <a:chExt cx="6090" cy="1137"/>
          </a:xfrm>
        </p:grpSpPr>
        <p:pic>
          <p:nvPicPr>
            <p:cNvPr id="7185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2025" t="67392" r="10126" b="18900"/>
            <a:stretch>
              <a:fillRect/>
            </a:stretch>
          </p:blipFill>
          <p:spPr bwMode="auto">
            <a:xfrm>
              <a:off x="1431" y="2394"/>
              <a:ext cx="82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2" descr="corne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2602"/>
              <a:ext cx="386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2832" t="52888" r="7080" b="20341"/>
            <a:stretch>
              <a:fillRect/>
            </a:stretch>
          </p:blipFill>
          <p:spPr bwMode="auto">
            <a:xfrm>
              <a:off x="338" y="2853"/>
              <a:ext cx="64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14" descr="mit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2654"/>
              <a:ext cx="517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15" descr="standfo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" y="1849"/>
              <a:ext cx="99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17" descr="UCL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8114" t="52364" r="10867"/>
            <a:stretch>
              <a:fillRect/>
            </a:stretch>
          </p:blipFill>
          <p:spPr bwMode="auto">
            <a:xfrm>
              <a:off x="5746" y="2823"/>
              <a:ext cx="51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19" descr="The University of Manchester, established in 1824.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" y="2746"/>
              <a:ext cx="50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20" descr="McGill Log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1848"/>
              <a:ext cx="54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22" descr="The University of Hong Ko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8045"/>
            <a:stretch>
              <a:fillRect/>
            </a:stretch>
          </p:blipFill>
          <p:spPr bwMode="auto">
            <a:xfrm>
              <a:off x="4735" y="2038"/>
              <a:ext cx="11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25" descr="The University of British Columbia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872"/>
              <a:ext cx="13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26" descr="The University of British Columbia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872"/>
              <a:ext cx="13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32" descr="logo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" y="2766"/>
              <a:ext cx="9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Picture 35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2255"/>
              <a:ext cx="63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36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1886"/>
              <a:ext cx="5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Picture 42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2155"/>
              <a:ext cx="40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43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" y="2526"/>
              <a:ext cx="63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Content Placeholder 4"/>
          <p:cNvSpPr>
            <a:spLocks/>
          </p:cNvSpPr>
          <p:nvPr/>
        </p:nvSpPr>
        <p:spPr bwMode="auto">
          <a:xfrm>
            <a:off x="473329" y="943391"/>
            <a:ext cx="7947321" cy="124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" indent="-107950" eaLnBrk="0" hangingPunct="0">
              <a:lnSpc>
                <a:spcPct val="150000"/>
              </a:lnSpc>
              <a:buClr>
                <a:srgbClr val="6496C2"/>
              </a:buClr>
              <a:buSzPct val="80000"/>
              <a:buFont typeface="Times" charset="0"/>
              <a:buChar char="•"/>
            </a:pPr>
            <a:r>
              <a:rPr lang="ru-RU" sz="1300" b="1" dirty="0" smtClean="0">
                <a:solidFill>
                  <a:srgbClr val="4C4C4C"/>
                </a:solidFill>
              </a:rPr>
              <a:t>Сотни тысяч инженеров и студентов инженерных специальностей по всему миру используют </a:t>
            </a:r>
            <a:r>
              <a:rPr lang="en-US" sz="1300" b="1" dirty="0" smtClean="0">
                <a:solidFill>
                  <a:srgbClr val="4C4C4C"/>
                </a:solidFill>
              </a:rPr>
              <a:t>Knovel</a:t>
            </a:r>
            <a:endParaRPr lang="en-US" sz="1300" b="1" dirty="0">
              <a:solidFill>
                <a:srgbClr val="4C4C4C"/>
              </a:solidFill>
            </a:endParaRPr>
          </a:p>
          <a:p>
            <a:pPr marL="107950" indent="-107950" eaLnBrk="0" hangingPunct="0">
              <a:lnSpc>
                <a:spcPct val="150000"/>
              </a:lnSpc>
              <a:buClr>
                <a:srgbClr val="6496C2"/>
              </a:buClr>
              <a:buSzPct val="80000"/>
              <a:buFont typeface="Times" charset="0"/>
              <a:buChar char="•"/>
            </a:pPr>
            <a:r>
              <a:rPr lang="en-US" sz="1300" dirty="0">
                <a:solidFill>
                  <a:srgbClr val="4C4C4C"/>
                </a:solidFill>
              </a:rPr>
              <a:t>20 </a:t>
            </a:r>
            <a:r>
              <a:rPr lang="ru-RU" sz="1300" dirty="0" smtClean="0">
                <a:solidFill>
                  <a:srgbClr val="4C4C4C"/>
                </a:solidFill>
              </a:rPr>
              <a:t>из </a:t>
            </a:r>
            <a:r>
              <a:rPr lang="en-US" sz="1300" dirty="0" smtClean="0">
                <a:solidFill>
                  <a:srgbClr val="4C4C4C"/>
                </a:solidFill>
              </a:rPr>
              <a:t>24</a:t>
            </a:r>
            <a:r>
              <a:rPr lang="ru-RU" sz="1300" dirty="0" smtClean="0">
                <a:solidFill>
                  <a:srgbClr val="4C4C4C"/>
                </a:solidFill>
              </a:rPr>
              <a:t> лучших инженерных университетов США , а также </a:t>
            </a:r>
            <a:r>
              <a:rPr lang="en-US" sz="1300" dirty="0" smtClean="0">
                <a:solidFill>
                  <a:srgbClr val="4C4C4C"/>
                </a:solidFill>
              </a:rPr>
              <a:t>31 </a:t>
            </a:r>
            <a:r>
              <a:rPr lang="ru-RU" sz="1300" dirty="0" smtClean="0">
                <a:solidFill>
                  <a:srgbClr val="4C4C4C"/>
                </a:solidFill>
              </a:rPr>
              <a:t>из </a:t>
            </a:r>
            <a:r>
              <a:rPr lang="en-US" sz="1300" dirty="0" smtClean="0">
                <a:solidFill>
                  <a:srgbClr val="4C4C4C"/>
                </a:solidFill>
              </a:rPr>
              <a:t>50 </a:t>
            </a:r>
            <a:r>
              <a:rPr lang="ru-RU" sz="1300" dirty="0" smtClean="0">
                <a:solidFill>
                  <a:srgbClr val="4C4C4C"/>
                </a:solidFill>
              </a:rPr>
              <a:t>лучших университетов мира в области Машиностроения, Авиационной техники и Технологии машиностроения</a:t>
            </a:r>
            <a:endParaRPr lang="en-US" sz="1300" dirty="0">
              <a:solidFill>
                <a:srgbClr val="4C4C4C"/>
              </a:solidFill>
            </a:endParaRPr>
          </a:p>
          <a:p>
            <a:pPr marL="107950" indent="-107950" eaLnBrk="0" hangingPunct="0">
              <a:lnSpc>
                <a:spcPct val="150000"/>
              </a:lnSpc>
              <a:buClr>
                <a:srgbClr val="6496C2"/>
              </a:buClr>
              <a:buSzPct val="80000"/>
              <a:buFont typeface="Times" charset="0"/>
              <a:buChar char="•"/>
            </a:pPr>
            <a:r>
              <a:rPr lang="ru-RU" sz="1300" dirty="0" smtClean="0">
                <a:solidFill>
                  <a:srgbClr val="4C4C4C"/>
                </a:solidFill>
              </a:rPr>
              <a:t>Статистика продления подписки за всю историю существования – более </a:t>
            </a:r>
            <a:r>
              <a:rPr lang="en-US" sz="1300" dirty="0" smtClean="0">
                <a:solidFill>
                  <a:srgbClr val="4C4C4C"/>
                </a:solidFill>
              </a:rPr>
              <a:t>90%</a:t>
            </a:r>
            <a:endParaRPr lang="en-US" sz="1300" dirty="0">
              <a:solidFill>
                <a:srgbClr val="4C4C4C"/>
              </a:solidFill>
            </a:endParaRPr>
          </a:p>
        </p:txBody>
      </p:sp>
      <p:sp>
        <p:nvSpPr>
          <p:cNvPr id="7178" name="Content Placeholder 4"/>
          <p:cNvSpPr>
            <a:spLocks/>
          </p:cNvSpPr>
          <p:nvPr/>
        </p:nvSpPr>
        <p:spPr bwMode="auto">
          <a:xfrm>
            <a:off x="4578350" y="2686050"/>
            <a:ext cx="36734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" indent="-107950" eaLnBrk="0" hangingPunct="0">
              <a:spcAft>
                <a:spcPts val="500"/>
              </a:spcAft>
              <a:buClr>
                <a:srgbClr val="6496C2"/>
              </a:buClr>
              <a:buSzPct val="80000"/>
              <a:buFont typeface="Times" charset="0"/>
              <a:buChar char="•"/>
            </a:pPr>
            <a:endParaRPr lang="en-US" sz="800" b="1" dirty="0">
              <a:solidFill>
                <a:srgbClr val="4C4C4C"/>
              </a:solidFill>
            </a:endParaRPr>
          </a:p>
        </p:txBody>
      </p:sp>
      <p:pic>
        <p:nvPicPr>
          <p:cNvPr id="1027" name="Picture 3" descr="C:\Users\VWong\Desktop\waterloo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0967" y="6028756"/>
            <a:ext cx="802626" cy="5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tu.tudelft.nl/logos/metu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1662" y="5018114"/>
            <a:ext cx="1204330" cy="8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tu.edu.sg/home/kwng/images/NTULogo.gi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7177" y="5617424"/>
            <a:ext cx="1147394" cy="4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s.roanoke.com/theburgs/files/2012/06/virginia-tech-logo1.gif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390" y="5393234"/>
            <a:ext cx="1133372" cy="9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ersson.berkeley.edu/img/berkeley_logo80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48232" y="6116916"/>
            <a:ext cx="1215227" cy="3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9971" y="4826921"/>
            <a:ext cx="706112" cy="48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ontent Placeholder 4"/>
          <p:cNvSpPr>
            <a:spLocks/>
          </p:cNvSpPr>
          <p:nvPr/>
        </p:nvSpPr>
        <p:spPr bwMode="auto">
          <a:xfrm>
            <a:off x="473329" y="2162175"/>
            <a:ext cx="36734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" indent="-107950" eaLnBrk="0" hangingPunct="0">
              <a:buClr>
                <a:srgbClr val="6496C2"/>
              </a:buClr>
              <a:buSzPct val="80000"/>
              <a:buFont typeface="Times" charset="0"/>
              <a:buChar char="•"/>
            </a:pPr>
            <a:r>
              <a:rPr lang="en-US" sz="1300" b="1" dirty="0" smtClean="0">
                <a:solidFill>
                  <a:srgbClr val="4C4C4C"/>
                </a:solidFill>
              </a:rPr>
              <a:t>74 </a:t>
            </a:r>
            <a:r>
              <a:rPr lang="ru-RU" sz="1300" dirty="0" smtClean="0">
                <a:solidFill>
                  <a:srgbClr val="4C4C4C"/>
                </a:solidFill>
              </a:rPr>
              <a:t>компаний из списка </a:t>
            </a:r>
            <a:r>
              <a:rPr lang="en-US" sz="1300" dirty="0" smtClean="0">
                <a:solidFill>
                  <a:srgbClr val="4C4C4C"/>
                </a:solidFill>
              </a:rPr>
              <a:t>Fortune 500</a:t>
            </a:r>
            <a:endParaRPr lang="en-US" sz="800" dirty="0">
              <a:solidFill>
                <a:srgbClr val="4C4C4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3328" y="2457281"/>
            <a:ext cx="8623936" cy="3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" indent="-107950" eaLnBrk="0" hangingPunct="0">
              <a:buClr>
                <a:srgbClr val="6496C2"/>
              </a:buClr>
              <a:buSzPct val="80000"/>
              <a:buFont typeface="Times" charset="0"/>
              <a:buChar char="•"/>
            </a:pPr>
            <a:r>
              <a:rPr lang="ru-RU" sz="1300" dirty="0" smtClean="0">
                <a:solidFill>
                  <a:srgbClr val="4C4C4C"/>
                </a:solidFill>
              </a:rPr>
              <a:t>10 лучших инженерных компаний (нефтегазовая область, специализированные химические вещества, воздушно-космическая отрасль, средства обороны, инженерное проектирование и строительство)</a:t>
            </a:r>
            <a:endParaRPr lang="en-US" sz="1300" dirty="0">
              <a:solidFill>
                <a:srgbClr val="4C4C4C"/>
              </a:solidFill>
            </a:endParaRPr>
          </a:p>
        </p:txBody>
      </p:sp>
      <p:pic>
        <p:nvPicPr>
          <p:cNvPr id="33" name="Picture 8" descr="http://www.brandsoftheworld.com/sites/default/files/styles/logo-thumbnail/public/092011/huntsman_0.pn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881" y="2867633"/>
            <a:ext cx="1233275" cy="12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0973" y="4354696"/>
            <a:ext cx="720014" cy="72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 descr="http://t1.gstatic.com/images?q=tbn:ANd9GcSAXdCHda4uWsCzyD8IgXvbxL3104wyn7H3bMvwyuSSxUyVuNC_l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75499" y="3898653"/>
            <a:ext cx="1180906" cy="2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3.bp.blogspot.com/-fTHfA6qx4LM/T2xLSxwFWRI/AAAAAAAAyCY/U7wRIlCKN6E/s1600/Barrick-Gold-Logo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64774" y="4126552"/>
            <a:ext cx="681578" cy="4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3" descr="shell"/>
          <p:cNvPicPr>
            <a:picLocks noChangeAspect="1" noChangeArrowheads="1"/>
          </p:cNvPicPr>
          <p:nvPr/>
        </p:nvPicPr>
        <p:blipFill>
          <a:blip r:embed="rId3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60643" y="4529083"/>
            <a:ext cx="1591524" cy="5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5" descr="bplogo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63351" y="3636595"/>
            <a:ext cx="533829" cy="6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m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8209" y="3330448"/>
            <a:ext cx="661102" cy="35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5907" y="4272327"/>
            <a:ext cx="708318" cy="3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4" descr="top_logo_alcoa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53045" y="3907127"/>
            <a:ext cx="691809" cy="53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:\Users\VWong\Desktop\images.jp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0317" y="4723935"/>
            <a:ext cx="791839" cy="2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203258" y="3760445"/>
            <a:ext cx="1005469" cy="3400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44" name="Picture 2" descr="http://newspaper.li/static/e688eafda4f30b13d0d8198b29bb02ff.png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127" y="4426174"/>
            <a:ext cx="852029" cy="3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atlanticcouncilsummit.org/wp-content/uploads/Logo_ExxonMobil.jpg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0385" y="4802241"/>
            <a:ext cx="1125607" cy="2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www.zolmax.com/logos/Dow-Chemical-Logo.jpg"/>
          <p:cNvPicPr>
            <a:picLocks noChangeAspect="1" noChangeArrowheads="1"/>
          </p:cNvPicPr>
          <p:nvPr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9981" b="18370"/>
          <a:stretch/>
        </p:blipFill>
        <p:spPr bwMode="auto">
          <a:xfrm>
            <a:off x="5329970" y="3267804"/>
            <a:ext cx="1135418" cy="47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mtckenworth.net/New%20info_9-27-10/service/CaterpillarLogo.jpg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22354" y="3365039"/>
            <a:ext cx="1548613" cy="2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http://www.2b1stconsulting.com/wp-content/uploads/2012/12/Fluor_Key_Facts_and_Figures_in_brief1.jpeg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2298" y="3255784"/>
            <a:ext cx="915536" cy="3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http://www.dailypolitical.com/logos/tetra-tech-logo.jpg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4929" y="3768771"/>
            <a:ext cx="909806" cy="5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811050" y="5108118"/>
            <a:ext cx="1219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710997" y="4142174"/>
            <a:ext cx="1285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761350" y="4733391"/>
            <a:ext cx="1108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20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297177" y="4832491"/>
            <a:ext cx="1396396" cy="6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2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715308" y="3287135"/>
            <a:ext cx="90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3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7680834" y="3464020"/>
            <a:ext cx="1316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4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980662" y="4251197"/>
            <a:ext cx="16859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4" descr="C:\Users\VWong\Desktop\koch-industries-logo.gif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884" y="3857397"/>
            <a:ext cx="1334273" cy="3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 descr="C:\Users\VWong\Desktop\TPC group logo.jp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386" y="2881324"/>
            <a:ext cx="1690878" cy="40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740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705204"/>
            <a:ext cx="8382001" cy="418645"/>
          </a:xfrm>
        </p:spPr>
        <p:txBody>
          <a:bodyPr rIns="0" anchor="t" anchorCtr="0"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Как работает </a:t>
            </a:r>
            <a:r>
              <a:rPr lang="en-US" sz="2000" b="1" dirty="0" smtClean="0">
                <a:solidFill>
                  <a:schemeClr val="tx2"/>
                </a:solidFill>
              </a:rPr>
              <a:t>Knovel : </a:t>
            </a:r>
            <a:r>
              <a:rPr lang="ru-RU" sz="2000" b="1" dirty="0" smtClean="0"/>
              <a:t>Важнейшая инженерная и коммерческая информация + инвестиции в разработку продуктов и технологий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27" t="20390"/>
          <a:stretch/>
        </p:blipFill>
        <p:spPr bwMode="auto">
          <a:xfrm>
            <a:off x="0" y="1600200"/>
            <a:ext cx="9146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86339" y="2362200"/>
            <a:ext cx="1343439" cy="1143000"/>
            <a:chOff x="1686339" y="2382078"/>
            <a:chExt cx="1343439" cy="1143000"/>
          </a:xfrm>
        </p:grpSpPr>
        <p:sp>
          <p:nvSpPr>
            <p:cNvPr id="5" name="Title 6"/>
            <p:cNvSpPr txBox="1">
              <a:spLocks/>
            </p:cNvSpPr>
            <p:nvPr/>
          </p:nvSpPr>
          <p:spPr>
            <a:xfrm>
              <a:off x="1828800" y="2382078"/>
              <a:ext cx="1066800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itle 6"/>
            <p:cNvSpPr txBox="1">
              <a:spLocks/>
            </p:cNvSpPr>
            <p:nvPr/>
          </p:nvSpPr>
          <p:spPr>
            <a:xfrm>
              <a:off x="2343978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itle 6"/>
            <p:cNvSpPr txBox="1">
              <a:spLocks/>
            </p:cNvSpPr>
            <p:nvPr/>
          </p:nvSpPr>
          <p:spPr>
            <a:xfrm>
              <a:off x="2266121" y="2857500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itle 6"/>
            <p:cNvSpPr txBox="1">
              <a:spLocks/>
            </p:cNvSpPr>
            <p:nvPr/>
          </p:nvSpPr>
          <p:spPr>
            <a:xfrm>
              <a:off x="2019300" y="302977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itle 6"/>
            <p:cNvSpPr txBox="1">
              <a:spLocks/>
            </p:cNvSpPr>
            <p:nvPr/>
          </p:nvSpPr>
          <p:spPr>
            <a:xfrm>
              <a:off x="1686339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itle 6"/>
            <p:cNvSpPr txBox="1">
              <a:spLocks/>
            </p:cNvSpPr>
            <p:nvPr/>
          </p:nvSpPr>
          <p:spPr>
            <a:xfrm>
              <a:off x="1798983" y="2832652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7561" y="2991678"/>
            <a:ext cx="1343439" cy="1143000"/>
            <a:chOff x="1686339" y="2382078"/>
            <a:chExt cx="1343439" cy="1143000"/>
          </a:xfrm>
        </p:grpSpPr>
        <p:sp>
          <p:nvSpPr>
            <p:cNvPr id="13" name="Title 6"/>
            <p:cNvSpPr txBox="1">
              <a:spLocks/>
            </p:cNvSpPr>
            <p:nvPr/>
          </p:nvSpPr>
          <p:spPr>
            <a:xfrm>
              <a:off x="1828800" y="2382078"/>
              <a:ext cx="1066800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itle 6"/>
            <p:cNvSpPr txBox="1">
              <a:spLocks/>
            </p:cNvSpPr>
            <p:nvPr/>
          </p:nvSpPr>
          <p:spPr>
            <a:xfrm>
              <a:off x="2343978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itle 6"/>
            <p:cNvSpPr txBox="1">
              <a:spLocks/>
            </p:cNvSpPr>
            <p:nvPr/>
          </p:nvSpPr>
          <p:spPr>
            <a:xfrm>
              <a:off x="2266121" y="2857500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itle 6"/>
            <p:cNvSpPr txBox="1">
              <a:spLocks/>
            </p:cNvSpPr>
            <p:nvPr/>
          </p:nvSpPr>
          <p:spPr>
            <a:xfrm>
              <a:off x="2019300" y="302977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itle 6"/>
            <p:cNvSpPr txBox="1">
              <a:spLocks/>
            </p:cNvSpPr>
            <p:nvPr/>
          </p:nvSpPr>
          <p:spPr>
            <a:xfrm>
              <a:off x="1686339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itle 6"/>
            <p:cNvSpPr txBox="1">
              <a:spLocks/>
            </p:cNvSpPr>
            <p:nvPr/>
          </p:nvSpPr>
          <p:spPr>
            <a:xfrm>
              <a:off x="1798983" y="2832652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Title 6"/>
          <p:cNvSpPr txBox="1">
            <a:spLocks/>
          </p:cNvSpPr>
          <p:nvPr/>
        </p:nvSpPr>
        <p:spPr>
          <a:xfrm>
            <a:off x="1484244" y="2352261"/>
            <a:ext cx="1810578" cy="16565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Интеллектуальный контент и аналитика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Интерактивные инструменты обобщают и визуализируют данные для анализа; имеется специализированная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система поиска;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ссылки на разные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виды контента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04761" y="3647661"/>
            <a:ext cx="1343439" cy="1295400"/>
            <a:chOff x="1686339" y="2322444"/>
            <a:chExt cx="1343439" cy="1295400"/>
          </a:xfrm>
        </p:grpSpPr>
        <p:sp>
          <p:nvSpPr>
            <p:cNvPr id="22" name="Title 6"/>
            <p:cNvSpPr txBox="1">
              <a:spLocks/>
            </p:cNvSpPr>
            <p:nvPr/>
          </p:nvSpPr>
          <p:spPr>
            <a:xfrm>
              <a:off x="1818861" y="2372139"/>
              <a:ext cx="1066800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itle 6"/>
            <p:cNvSpPr txBox="1">
              <a:spLocks/>
            </p:cNvSpPr>
            <p:nvPr/>
          </p:nvSpPr>
          <p:spPr>
            <a:xfrm>
              <a:off x="2343978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itle 6"/>
            <p:cNvSpPr txBox="1">
              <a:spLocks/>
            </p:cNvSpPr>
            <p:nvPr/>
          </p:nvSpPr>
          <p:spPr>
            <a:xfrm>
              <a:off x="2181639" y="2980083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itle 6"/>
            <p:cNvSpPr txBox="1">
              <a:spLocks/>
            </p:cNvSpPr>
            <p:nvPr/>
          </p:nvSpPr>
          <p:spPr>
            <a:xfrm>
              <a:off x="2019300" y="3122544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itle 6"/>
            <p:cNvSpPr txBox="1">
              <a:spLocks/>
            </p:cNvSpPr>
            <p:nvPr/>
          </p:nvSpPr>
          <p:spPr>
            <a:xfrm>
              <a:off x="1686339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itle 6"/>
            <p:cNvSpPr txBox="1">
              <a:spLocks/>
            </p:cNvSpPr>
            <p:nvPr/>
          </p:nvSpPr>
          <p:spPr>
            <a:xfrm>
              <a:off x="1734378" y="2832652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itle 6"/>
            <p:cNvSpPr txBox="1">
              <a:spLocks/>
            </p:cNvSpPr>
            <p:nvPr/>
          </p:nvSpPr>
          <p:spPr>
            <a:xfrm>
              <a:off x="1923221" y="2329070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itle 6"/>
            <p:cNvSpPr txBox="1">
              <a:spLocks/>
            </p:cNvSpPr>
            <p:nvPr/>
          </p:nvSpPr>
          <p:spPr>
            <a:xfrm>
              <a:off x="1931504" y="2322444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itle 6"/>
            <p:cNvSpPr txBox="1">
              <a:spLocks/>
            </p:cNvSpPr>
            <p:nvPr/>
          </p:nvSpPr>
          <p:spPr>
            <a:xfrm>
              <a:off x="2268915" y="2815259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Title 6"/>
            <p:cNvSpPr txBox="1">
              <a:spLocks/>
            </p:cNvSpPr>
            <p:nvPr/>
          </p:nvSpPr>
          <p:spPr>
            <a:xfrm>
              <a:off x="1810578" y="2970972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itle 6"/>
          <p:cNvSpPr txBox="1">
            <a:spLocks/>
          </p:cNvSpPr>
          <p:nvPr/>
        </p:nvSpPr>
        <p:spPr>
          <a:xfrm>
            <a:off x="3039717" y="3577258"/>
            <a:ext cx="1810578" cy="16565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000" b="1" dirty="0" smtClean="0">
                <a:solidFill>
                  <a:srgbClr val="00B050"/>
                </a:solidFill>
              </a:rPr>
              <a:t>Интеграция в </a:t>
            </a:r>
          </a:p>
          <a:p>
            <a:pPr algn="ctr"/>
            <a:r>
              <a:rPr lang="ru-RU" sz="1000" b="1" dirty="0" smtClean="0">
                <a:solidFill>
                  <a:srgbClr val="00B050"/>
                </a:solidFill>
              </a:rPr>
              <a:t>рабочие процессы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Совместимость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Knovel 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с инженерным программным обеспечением, системами поиска и рабочими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процессами позволяет пользователям работать с платформой в любое время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и в любом месте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24400" y="2123661"/>
            <a:ext cx="1343439" cy="1152939"/>
            <a:chOff x="1686339" y="2372139"/>
            <a:chExt cx="1343439" cy="1152939"/>
          </a:xfrm>
        </p:grpSpPr>
        <p:sp>
          <p:nvSpPr>
            <p:cNvPr id="34" name="Title 6"/>
            <p:cNvSpPr txBox="1">
              <a:spLocks/>
            </p:cNvSpPr>
            <p:nvPr/>
          </p:nvSpPr>
          <p:spPr>
            <a:xfrm>
              <a:off x="1828800" y="2372139"/>
              <a:ext cx="1066800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Title 6"/>
            <p:cNvSpPr txBox="1">
              <a:spLocks/>
            </p:cNvSpPr>
            <p:nvPr/>
          </p:nvSpPr>
          <p:spPr>
            <a:xfrm>
              <a:off x="2343978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itle 6"/>
            <p:cNvSpPr txBox="1">
              <a:spLocks/>
            </p:cNvSpPr>
            <p:nvPr/>
          </p:nvSpPr>
          <p:spPr>
            <a:xfrm>
              <a:off x="2266121" y="2857500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itle 6"/>
            <p:cNvSpPr txBox="1">
              <a:spLocks/>
            </p:cNvSpPr>
            <p:nvPr/>
          </p:nvSpPr>
          <p:spPr>
            <a:xfrm>
              <a:off x="2019300" y="302977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itle 6"/>
            <p:cNvSpPr txBox="1">
              <a:spLocks/>
            </p:cNvSpPr>
            <p:nvPr/>
          </p:nvSpPr>
          <p:spPr>
            <a:xfrm>
              <a:off x="1686339" y="2629728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itle 6"/>
            <p:cNvSpPr txBox="1">
              <a:spLocks/>
            </p:cNvSpPr>
            <p:nvPr/>
          </p:nvSpPr>
          <p:spPr>
            <a:xfrm>
              <a:off x="1798983" y="2832652"/>
              <a:ext cx="685800" cy="4953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0" kern="1200">
                  <a:solidFill>
                    <a:srgbClr val="00739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Title 6"/>
          <p:cNvSpPr txBox="1">
            <a:spLocks/>
          </p:cNvSpPr>
          <p:nvPr/>
        </p:nvSpPr>
        <p:spPr>
          <a:xfrm>
            <a:off x="4573137" y="2209800"/>
            <a:ext cx="1675263" cy="16565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000" b="1" dirty="0" smtClean="0">
                <a:solidFill>
                  <a:srgbClr val="00B0F0"/>
                </a:solidFill>
              </a:rPr>
              <a:t>Материалы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Инструменты работы с данными позволяют проводить анализ, оценку и выбор материалов из большого количества классов материалов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itle 6"/>
          <p:cNvSpPr txBox="1">
            <a:spLocks/>
          </p:cNvSpPr>
          <p:nvPr/>
        </p:nvSpPr>
        <p:spPr>
          <a:xfrm>
            <a:off x="6553200" y="2915478"/>
            <a:ext cx="1524000" cy="16565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000" b="1" dirty="0" smtClean="0">
                <a:solidFill>
                  <a:schemeClr val="accent6"/>
                </a:solidFill>
              </a:rPr>
              <a:t>Фундаментальная информация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Мульти-дисциплинарная и специализированная техническая информация и базы данных удовлетворяют потребностям отраслевых и научных пользователей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6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705204"/>
            <a:ext cx="7696200" cy="1047396"/>
          </a:xfrm>
        </p:spPr>
        <p:txBody>
          <a:bodyPr anchor="t" anchorCtr="0"/>
          <a:lstStyle/>
          <a:p>
            <a:r>
              <a:rPr lang="ru-RU" sz="2000" b="1" dirty="0" smtClean="0">
                <a:solidFill>
                  <a:srgbClr val="E6AF00"/>
                </a:solidFill>
                <a:latin typeface="+mj-lt"/>
              </a:rPr>
              <a:t>Фундаментальная информация</a:t>
            </a:r>
            <a:r>
              <a:rPr lang="en-US" sz="2000" b="1" dirty="0" smtClean="0">
                <a:solidFill>
                  <a:srgbClr val="E6AF00"/>
                </a:solidFill>
                <a:latin typeface="+mj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Knovel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содержит общую и специализированную инженерную информацию, которая тщательно отбирается и собирается из более чем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120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источников.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738963"/>
            <a:ext cx="685800" cy="861237"/>
            <a:chOff x="410633" y="1752600"/>
            <a:chExt cx="2912534" cy="3657600"/>
          </a:xfrm>
        </p:grpSpPr>
        <p:grpSp>
          <p:nvGrpSpPr>
            <p:cNvPr id="13" name="Group 12"/>
            <p:cNvGrpSpPr/>
            <p:nvPr/>
          </p:nvGrpSpPr>
          <p:grpSpPr>
            <a:xfrm>
              <a:off x="410633" y="1752600"/>
              <a:ext cx="2912534" cy="3657600"/>
              <a:chOff x="153975" y="736485"/>
              <a:chExt cx="2557690" cy="323905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567555" y="838200"/>
                <a:ext cx="2144110" cy="313734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 bwMode="auto">
              <a:xfrm rot="1272224">
                <a:off x="153975" y="736485"/>
                <a:ext cx="588431" cy="85985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130000"/>
                  </a:lnSpc>
                  <a:buClr>
                    <a:srgbClr val="FF9933"/>
                  </a:buClr>
                </a:pPr>
                <a:endParaRPr lang="en-US" sz="1400" dirty="0">
                  <a:solidFill>
                    <a:srgbClr val="53565A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1219200" y="2362200"/>
              <a:ext cx="1799166" cy="16552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89200" y="1936750"/>
            <a:ext cx="65786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9063" indent="-109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200" dirty="0" smtClean="0">
                <a:solidFill>
                  <a:srgbClr val="606060"/>
                </a:solidFill>
              </a:rPr>
              <a:t>Достоверные научные данные от более чем </a:t>
            </a:r>
            <a:r>
              <a:rPr lang="en-US" sz="1200" dirty="0" smtClean="0">
                <a:solidFill>
                  <a:srgbClr val="606060"/>
                </a:solidFill>
              </a:rPr>
              <a:t>100 </a:t>
            </a:r>
            <a:r>
              <a:rPr lang="ru-RU" sz="1200" dirty="0" smtClean="0">
                <a:solidFill>
                  <a:srgbClr val="606060"/>
                </a:solidFill>
              </a:rPr>
              <a:t>признанных обществ и издательств (контент компании </a:t>
            </a:r>
            <a:r>
              <a:rPr lang="en-US" sz="1200" dirty="0" smtClean="0">
                <a:solidFill>
                  <a:srgbClr val="606060"/>
                </a:solidFill>
              </a:rPr>
              <a:t>Elsevier </a:t>
            </a:r>
            <a:r>
              <a:rPr lang="ru-RU" sz="1200" dirty="0" smtClean="0">
                <a:solidFill>
                  <a:srgbClr val="606060"/>
                </a:solidFill>
              </a:rPr>
              <a:t>составляет менее </a:t>
            </a:r>
            <a:r>
              <a:rPr lang="en-US" sz="1200" dirty="0" smtClean="0">
                <a:solidFill>
                  <a:srgbClr val="606060"/>
                </a:solidFill>
              </a:rPr>
              <a:t>20</a:t>
            </a:r>
            <a:r>
              <a:rPr lang="en-US" sz="1200" dirty="0">
                <a:solidFill>
                  <a:srgbClr val="606060"/>
                </a:solidFill>
              </a:rPr>
              <a:t>% </a:t>
            </a:r>
            <a:r>
              <a:rPr lang="ru-RU" sz="1200" dirty="0" smtClean="0">
                <a:solidFill>
                  <a:srgbClr val="606060"/>
                </a:solidFill>
              </a:rPr>
              <a:t>от общего объема)</a:t>
            </a:r>
            <a:endParaRPr lang="en-US" sz="1200" dirty="0">
              <a:solidFill>
                <a:srgbClr val="606060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200" dirty="0" smtClean="0">
                <a:solidFill>
                  <a:srgbClr val="606060"/>
                </a:solidFill>
              </a:rPr>
              <a:t>Строгий процесс отбора, основанный на запросах клиентов и проверенный отраслевыми экспертами</a:t>
            </a:r>
            <a:endParaRPr lang="en-US" sz="1200" dirty="0">
              <a:solidFill>
                <a:srgbClr val="606060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200" dirty="0" smtClean="0">
                <a:solidFill>
                  <a:srgbClr val="606060"/>
                </a:solidFill>
              </a:rPr>
              <a:t>Члены Редакционного совета обладают огромным опытом работы в инженерных отраслях, что  сказывается на качестве и глубине поступающего в </a:t>
            </a:r>
            <a:r>
              <a:rPr lang="en-US" sz="1200" dirty="0" smtClean="0">
                <a:solidFill>
                  <a:srgbClr val="606060"/>
                </a:solidFill>
              </a:rPr>
              <a:t>Knovel </a:t>
            </a:r>
            <a:r>
              <a:rPr lang="ru-RU" sz="1200" dirty="0" smtClean="0">
                <a:solidFill>
                  <a:srgbClr val="606060"/>
                </a:solidFill>
              </a:rPr>
              <a:t>контента</a:t>
            </a:r>
            <a:endParaRPr lang="en-US" sz="1400" dirty="0">
              <a:solidFill>
                <a:srgbClr val="606060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200" b="1" u="sng" dirty="0" smtClean="0">
                <a:solidFill>
                  <a:srgbClr val="606060"/>
                </a:solidFill>
              </a:rPr>
              <a:t>Примечание</a:t>
            </a:r>
            <a:r>
              <a:rPr lang="en-US" sz="1200" b="1" u="sng" dirty="0" smtClean="0">
                <a:solidFill>
                  <a:srgbClr val="606060"/>
                </a:solidFill>
              </a:rPr>
              <a:t>: </a:t>
            </a:r>
            <a:r>
              <a:rPr lang="en-US" sz="1200" b="1" u="sng" dirty="0">
                <a:solidFill>
                  <a:srgbClr val="606060"/>
                </a:solidFill>
              </a:rPr>
              <a:t>Knovel </a:t>
            </a:r>
            <a:r>
              <a:rPr lang="ru-RU" sz="1200" b="1" u="sng" dirty="0" smtClean="0">
                <a:solidFill>
                  <a:srgbClr val="606060"/>
                </a:solidFill>
              </a:rPr>
              <a:t>не производит поиск, не хранит и не обрабатывает внутренние данные клиентов</a:t>
            </a:r>
            <a:endParaRPr lang="en-US" sz="1200" b="1" u="sng" dirty="0">
              <a:solidFill>
                <a:srgbClr val="60606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73325" y="5310188"/>
            <a:ext cx="63246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4D4D4D"/>
              </a:buClr>
              <a:buSzPct val="125000"/>
            </a:pPr>
            <a:r>
              <a:rPr lang="en-US" sz="1100" b="1" dirty="0">
                <a:solidFill>
                  <a:srgbClr val="FFFFFF"/>
                </a:solidFill>
              </a:rPr>
              <a:t>Data Analysis Tools integrated into Engineering Workflow</a:t>
            </a:r>
          </a:p>
        </p:txBody>
      </p:sp>
      <p:pic>
        <p:nvPicPr>
          <p:cNvPr id="23" name="Picture 10" descr="http://why.knovel.com/images/stories/asme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6005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AASH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48625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AICh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6005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http://why.knovel.com/images/stories/aws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7721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http://why.knovel.com/images/stories/com_form2content/p6/f118/6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8625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ASM Internatio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6560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http://why.knovel.com/images/stories/partners/logos/awwa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7147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4" descr="IS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703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 descr="NA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200" y="5765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 descr="http://why.knovel.com/images/stories/com_form2content/p6/f434/6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150" y="5765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05000"/>
            <a:ext cx="205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35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705204"/>
            <a:ext cx="7543800" cy="856640"/>
          </a:xfrm>
        </p:spPr>
        <p:txBody>
          <a:bodyPr anchor="t" anchorCtr="0"/>
          <a:lstStyle/>
          <a:p>
            <a:r>
              <a:rPr lang="ru-RU" sz="2000" b="1" dirty="0" smtClean="0">
                <a:solidFill>
                  <a:srgbClr val="34A2DC"/>
                </a:solidFill>
              </a:rPr>
              <a:t>Материалы</a:t>
            </a:r>
            <a:r>
              <a:rPr lang="en-US" sz="2000" b="1" dirty="0" smtClean="0">
                <a:solidFill>
                  <a:srgbClr val="34A2DC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Пользователи могут без труда получить данные о важнейших свойствах материалов при помощи эксклюзивных таблиц и баз данных веществ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Knovel.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4572000" y="1905000"/>
            <a:ext cx="3678635" cy="3637280"/>
            <a:chOff x="7020547" y="-1659193"/>
            <a:chExt cx="3822494" cy="3779520"/>
          </a:xfrm>
        </p:grpSpPr>
        <p:pic>
          <p:nvPicPr>
            <p:cNvPr id="12" name="Picture 4" descr="C:\Users\stewartm12\Desktop\Marketing\Images\Other\iStock_000012908666Smal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761" y="-1659193"/>
              <a:ext cx="2103121" cy="1829925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stewartm12\Desktop\Marketing\Images\Chem\iStock_000019902025Large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020547" y="-661094"/>
              <a:ext cx="2076830" cy="180725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stewartm12\Desktop\Marketing\Images\Other\iStock_000026566710XSmal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921" y="284240"/>
              <a:ext cx="2103120" cy="1836087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838200" y="2743200"/>
            <a:ext cx="37643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122238">
              <a:spcBef>
                <a:spcPts val="1200"/>
              </a:spcBef>
              <a:buClr>
                <a:srgbClr val="FF82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06060"/>
                </a:solidFill>
              </a:rPr>
              <a:t>Данные о механических свойствах</a:t>
            </a:r>
            <a:endParaRPr lang="en-US" sz="1600" dirty="0">
              <a:solidFill>
                <a:srgbClr val="606060"/>
              </a:solidFill>
            </a:endParaRPr>
          </a:p>
          <a:p>
            <a:pPr marL="233363" lvl="1" indent="-122238">
              <a:spcBef>
                <a:spcPts val="1200"/>
              </a:spcBef>
              <a:buClr>
                <a:srgbClr val="FF82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06060"/>
                </a:solidFill>
              </a:rPr>
              <a:t>Данные о химических свойствах</a:t>
            </a:r>
            <a:endParaRPr lang="en-US" sz="1600" dirty="0">
              <a:solidFill>
                <a:srgbClr val="606060"/>
              </a:solidFill>
            </a:endParaRPr>
          </a:p>
          <a:p>
            <a:pPr marL="233363" lvl="1" indent="-122238">
              <a:spcBef>
                <a:spcPts val="1200"/>
              </a:spcBef>
              <a:buClr>
                <a:srgbClr val="FF82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06060"/>
                </a:solidFill>
              </a:rPr>
              <a:t>Данные о коррозии, тематические исследования</a:t>
            </a:r>
            <a:endParaRPr lang="en-US" sz="1600" dirty="0">
              <a:solidFill>
                <a:srgbClr val="606060"/>
              </a:solidFill>
            </a:endParaRPr>
          </a:p>
          <a:p>
            <a:pPr marL="233363" lvl="1" indent="-122238">
              <a:spcBef>
                <a:spcPts val="1200"/>
              </a:spcBef>
              <a:buClr>
                <a:srgbClr val="FF82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06060"/>
                </a:solidFill>
              </a:rPr>
              <a:t>Информация о покрытиях</a:t>
            </a:r>
            <a:endParaRPr lang="en-US" sz="1600" dirty="0">
              <a:solidFill>
                <a:srgbClr val="606060"/>
              </a:solidFill>
            </a:endParaRPr>
          </a:p>
          <a:p>
            <a:pPr marL="233363" lvl="1" indent="-122238">
              <a:spcBef>
                <a:spcPts val="1200"/>
              </a:spcBef>
              <a:buClr>
                <a:srgbClr val="FF82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06060"/>
                </a:solidFill>
                <a:ea typeface="ＭＳ Ｐゴシック" pitchFamily="-106" charset="-128"/>
                <a:cs typeface="ＭＳ Ｐゴシック" pitchFamily="-106" charset="-128"/>
              </a:rPr>
              <a:t>Свойства материалов</a:t>
            </a:r>
            <a:endParaRPr lang="en-US" sz="1600" dirty="0">
              <a:solidFill>
                <a:srgbClr val="60606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1411" y="786473"/>
            <a:ext cx="732481" cy="911547"/>
            <a:chOff x="637222" y="1981200"/>
            <a:chExt cx="3122784" cy="3886200"/>
          </a:xfrm>
        </p:grpSpPr>
        <p:grpSp>
          <p:nvGrpSpPr>
            <p:cNvPr id="31" name="Group 30"/>
            <p:cNvGrpSpPr/>
            <p:nvPr/>
          </p:nvGrpSpPr>
          <p:grpSpPr>
            <a:xfrm>
              <a:off x="637222" y="1981200"/>
              <a:ext cx="3122784" cy="3886200"/>
              <a:chOff x="637222" y="1981200"/>
              <a:chExt cx="3122784" cy="388620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899562" y="1981200"/>
                <a:ext cx="2424384" cy="3305640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 bwMode="auto">
              <a:xfrm>
                <a:off x="637222" y="4149416"/>
                <a:ext cx="874467" cy="171798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130000"/>
                  </a:lnSpc>
                  <a:buClr>
                    <a:srgbClr val="FF9933"/>
                  </a:buClr>
                </a:pPr>
                <a:endParaRPr lang="en-US" sz="1400" dirty="0">
                  <a:solidFill>
                    <a:srgbClr val="53565A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198261" y="3606592"/>
                <a:ext cx="561745" cy="142416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130000"/>
                  </a:lnSpc>
                  <a:buClr>
                    <a:srgbClr val="FF9933"/>
                  </a:buClr>
                </a:pPr>
                <a:endParaRPr lang="en-US" sz="1400" dirty="0">
                  <a:solidFill>
                    <a:srgbClr val="53565A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1219200" y="2362200"/>
              <a:ext cx="1799166" cy="16552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935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4907118"/>
            <a:ext cx="1371601" cy="830997"/>
          </a:xfrm>
          <a:prstGeom prst="rect">
            <a:avLst/>
          </a:prstGeom>
          <a:solidFill>
            <a:srgbClr val="FF8200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Продвинутая система поиска и наличие фильтров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705204"/>
            <a:ext cx="7467600" cy="1123596"/>
          </a:xfrm>
        </p:spPr>
        <p:txBody>
          <a:bodyPr anchor="t" anchorCtr="0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«Интеллектуальный» </a:t>
            </a:r>
            <a:r>
              <a:rPr lang="ru-RU" sz="2000" b="1" dirty="0">
                <a:solidFill>
                  <a:srgbClr val="C00000"/>
                </a:solidFill>
              </a:rPr>
              <a:t>контент и </a:t>
            </a:r>
            <a:r>
              <a:rPr lang="ru-RU" sz="2000" b="1" dirty="0" smtClean="0">
                <a:solidFill>
                  <a:srgbClr val="C00000"/>
                </a:solidFill>
              </a:rPr>
              <a:t>аналитика</a:t>
            </a:r>
            <a:r>
              <a:rPr lang="en-US" sz="2000" b="1" dirty="0" smtClean="0">
                <a:solidFill>
                  <a:srgbClr val="D7301D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Мощная система поиска и аналитические инструменты позволяют пользователям делать правильные выводы и находить необходимую информацию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извлекая максимальную пользу от использования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Knovel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39000" y="5137950"/>
            <a:ext cx="1423348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prstClr val="white"/>
                </a:solidFill>
              </a:rPr>
              <a:t>Поиск данных о материалах и веществах, либо об их свойствах</a:t>
            </a:r>
            <a:endParaRPr lang="en-US" sz="1200" b="1" dirty="0">
              <a:solidFill>
                <a:prstClr val="white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4743713"/>
            <a:ext cx="2424439" cy="165708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1" y="4708688"/>
            <a:ext cx="2971800" cy="151526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0291" y="775854"/>
            <a:ext cx="739535" cy="886691"/>
            <a:chOff x="838200" y="1981200"/>
            <a:chExt cx="3124200" cy="3745869"/>
          </a:xfrm>
        </p:grpSpPr>
        <p:grpSp>
          <p:nvGrpSpPr>
            <p:cNvPr id="28" name="Group 27"/>
            <p:cNvGrpSpPr/>
            <p:nvPr/>
          </p:nvGrpSpPr>
          <p:grpSpPr>
            <a:xfrm>
              <a:off x="838200" y="1981200"/>
              <a:ext cx="3124200" cy="3745869"/>
              <a:chOff x="280793" y="547684"/>
              <a:chExt cx="2722567" cy="325508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80793" y="547684"/>
                <a:ext cx="2144110" cy="2980294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 bwMode="auto">
              <a:xfrm rot="955924">
                <a:off x="2012760" y="2278767"/>
                <a:ext cx="990600" cy="152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130000"/>
                  </a:lnSpc>
                  <a:buClr>
                    <a:srgbClr val="FF9933"/>
                  </a:buClr>
                </a:pPr>
                <a:endParaRPr lang="en-US" sz="1400" dirty="0">
                  <a:solidFill>
                    <a:srgbClr val="53565A"/>
                  </a:solidFill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1143000" y="2362200"/>
              <a:ext cx="1799166" cy="1752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429444" y="2133600"/>
            <a:ext cx="4539458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09538" eaLnBrk="0" hangingPunct="0"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28622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9525" indent="0" eaLnBrk="1" hangingPunct="1">
              <a:spcBef>
                <a:spcPct val="30000"/>
              </a:spcBef>
              <a:buClr>
                <a:srgbClr val="6496C2"/>
              </a:buClr>
              <a:buSzPct val="90000"/>
            </a:pPr>
            <a:r>
              <a:rPr lang="ru-RU" sz="1400" b="1" dirty="0" smtClean="0">
                <a:solidFill>
                  <a:srgbClr val="606060"/>
                </a:solidFill>
              </a:rPr>
              <a:t>Оптимизированная поисковая система </a:t>
            </a:r>
            <a:r>
              <a:rPr lang="en-US" sz="1400" b="1" dirty="0" smtClean="0">
                <a:solidFill>
                  <a:srgbClr val="606060"/>
                </a:solidFill>
              </a:rPr>
              <a:t>Knovel</a:t>
            </a:r>
            <a:r>
              <a:rPr lang="ru-RU" sz="1400" b="1" dirty="0" smtClean="0">
                <a:solidFill>
                  <a:srgbClr val="606060"/>
                </a:solidFill>
              </a:rPr>
              <a:t> для инженеров</a:t>
            </a:r>
            <a:r>
              <a:rPr lang="en-US" sz="1400" b="1" dirty="0" smtClean="0">
                <a:solidFill>
                  <a:srgbClr val="606060"/>
                </a:solidFill>
              </a:rPr>
              <a:t>:</a:t>
            </a: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Находит данные, содержащиеся в таблицах, графиках и уравнениях</a:t>
            </a:r>
            <a:endParaRPr lang="en-US" sz="1400" dirty="0">
              <a:solidFill>
                <a:srgbClr val="606060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«Понимает» инженерный язык</a:t>
            </a:r>
            <a:endParaRPr lang="en-US" sz="1400" dirty="0" smtClean="0">
              <a:solidFill>
                <a:srgbClr val="606060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Позволяет искать данные в числовом диапазоне</a:t>
            </a:r>
            <a:endParaRPr lang="en-US" sz="1400" dirty="0">
              <a:solidFill>
                <a:srgbClr val="606060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Автоматически конвертирует единицы отображения данных</a:t>
            </a:r>
            <a:endParaRPr lang="en-US" sz="1400" dirty="0" smtClean="0">
              <a:solidFill>
                <a:srgbClr val="606060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Производит поиск по нескольким переменным </a:t>
            </a:r>
            <a:r>
              <a:rPr lang="ru-RU" sz="1400" dirty="0">
                <a:solidFill>
                  <a:srgbClr val="606060"/>
                </a:solidFill>
              </a:rPr>
              <a:t>одновременно </a:t>
            </a:r>
            <a:endParaRPr lang="en-US" sz="1400" dirty="0" smtClean="0">
              <a:solidFill>
                <a:srgbClr val="606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2215902"/>
            <a:ext cx="3495675" cy="19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74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476893" y="5264009"/>
            <a:ext cx="1156920" cy="646331"/>
          </a:xfrm>
          <a:prstGeom prst="rect">
            <a:avLst/>
          </a:prstGeom>
          <a:solidFill>
            <a:srgbClr val="FF8200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Интерактив-ные графики и таблицы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09813" y="2477869"/>
            <a:ext cx="1524000" cy="646331"/>
          </a:xfrm>
          <a:prstGeom prst="rect">
            <a:avLst/>
          </a:prstGeom>
          <a:solidFill>
            <a:srgbClr val="FF8200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Интерактивная библиотека уравнений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705204"/>
            <a:ext cx="7467600" cy="418645"/>
          </a:xfrm>
        </p:spPr>
        <p:txBody>
          <a:bodyPr anchor="t" anchorCtr="0"/>
          <a:lstStyle/>
          <a:p>
            <a:r>
              <a:rPr lang="ru-RU" sz="2000" b="1" dirty="0">
                <a:solidFill>
                  <a:srgbClr val="C00000"/>
                </a:solidFill>
              </a:rPr>
              <a:t>«Интеллектуальный» контент и аналитика</a:t>
            </a:r>
            <a:r>
              <a:rPr lang="en-US" sz="2000" b="1" dirty="0">
                <a:solidFill>
                  <a:srgbClr val="D7301D"/>
                </a:solidFill>
              </a:rPr>
              <a:t>: </a:t>
            </a:r>
            <a:r>
              <a:rPr lang="ru-RU" sz="2000" dirty="0">
                <a:solidFill>
                  <a:srgbClr val="53565A"/>
                </a:solidFill>
                <a:latin typeface="Calibri Light"/>
              </a:rPr>
              <a:t>Мощная система поиска и аналитические инструменты позволяют пользователям делать правильные выводы и находить необходимую информацию</a:t>
            </a:r>
            <a:r>
              <a:rPr lang="en-US" sz="2000" dirty="0">
                <a:solidFill>
                  <a:srgbClr val="53565A"/>
                </a:solidFill>
                <a:latin typeface="Calibri Light"/>
              </a:rPr>
              <a:t>, </a:t>
            </a:r>
            <a:r>
              <a:rPr lang="ru-RU" sz="2000" dirty="0">
                <a:solidFill>
                  <a:srgbClr val="53565A"/>
                </a:solidFill>
                <a:latin typeface="Calibri Light"/>
              </a:rPr>
              <a:t>извлекая максимальную пользу от использования </a:t>
            </a:r>
            <a:r>
              <a:rPr lang="en-US" sz="2000" dirty="0">
                <a:solidFill>
                  <a:srgbClr val="53565A"/>
                </a:solidFill>
                <a:latin typeface="Calibri Light"/>
              </a:rPr>
              <a:t>Knovel.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95800" y="2086451"/>
            <a:ext cx="2761785" cy="103774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9" descr="C:\Users\stewartm12\Desktop\Interactivetool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6093" y="4502009"/>
            <a:ext cx="2660592" cy="205119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0291" y="775854"/>
            <a:ext cx="739535" cy="886691"/>
            <a:chOff x="838200" y="1981200"/>
            <a:chExt cx="3124200" cy="3745869"/>
          </a:xfrm>
        </p:grpSpPr>
        <p:grpSp>
          <p:nvGrpSpPr>
            <p:cNvPr id="28" name="Group 27"/>
            <p:cNvGrpSpPr/>
            <p:nvPr/>
          </p:nvGrpSpPr>
          <p:grpSpPr>
            <a:xfrm>
              <a:off x="838200" y="1981200"/>
              <a:ext cx="3124200" cy="3745869"/>
              <a:chOff x="280793" y="547684"/>
              <a:chExt cx="2722567" cy="325508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80793" y="547684"/>
                <a:ext cx="2144110" cy="2980294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 bwMode="auto">
              <a:xfrm rot="955924">
                <a:off x="2012760" y="2278767"/>
                <a:ext cx="990600" cy="152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130000"/>
                  </a:lnSpc>
                  <a:buClr>
                    <a:srgbClr val="FF9933"/>
                  </a:buClr>
                </a:pPr>
                <a:endParaRPr lang="en-US" sz="1400" dirty="0">
                  <a:solidFill>
                    <a:srgbClr val="53565A"/>
                  </a:solidFill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1143000" y="2362200"/>
              <a:ext cx="1799166" cy="1752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85800" y="2250657"/>
            <a:ext cx="3444951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Clr>
                <a:srgbClr val="6496C2"/>
              </a:buClr>
              <a:buSzPct val="90000"/>
            </a:pPr>
            <a:r>
              <a:rPr lang="ru-RU" sz="1400" b="1" dirty="0" smtClean="0">
                <a:solidFill>
                  <a:srgbClr val="606060"/>
                </a:solidFill>
              </a:rPr>
              <a:t>Интерактивный контент и инструменты повышения производительности </a:t>
            </a:r>
            <a:r>
              <a:rPr lang="en-US" sz="1400" b="1" dirty="0" smtClean="0">
                <a:solidFill>
                  <a:srgbClr val="606060"/>
                </a:solidFill>
              </a:rPr>
              <a:t>Knovel: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Простые в использовании инструменты для предварительных расчетов и проверки информации</a:t>
            </a:r>
            <a:endParaRPr lang="en-US" sz="1400" dirty="0">
              <a:solidFill>
                <a:srgbClr val="606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Более </a:t>
            </a:r>
            <a:r>
              <a:rPr lang="en-US" sz="1400" dirty="0" smtClean="0">
                <a:solidFill>
                  <a:srgbClr val="606060"/>
                </a:solidFill>
              </a:rPr>
              <a:t>100</a:t>
            </a:r>
            <a:r>
              <a:rPr lang="ru-RU" sz="1400" dirty="0" smtClean="0">
                <a:solidFill>
                  <a:srgbClr val="606060"/>
                </a:solidFill>
              </a:rPr>
              <a:t> </a:t>
            </a:r>
            <a:r>
              <a:rPr lang="en-US" sz="1400" dirty="0" smtClean="0">
                <a:solidFill>
                  <a:srgbClr val="606060"/>
                </a:solidFill>
              </a:rPr>
              <a:t>000 </a:t>
            </a:r>
            <a:r>
              <a:rPr lang="ru-RU" sz="1400" dirty="0" smtClean="0">
                <a:solidFill>
                  <a:srgbClr val="606060"/>
                </a:solidFill>
              </a:rPr>
              <a:t>интерактивных таблиц, графиков и уравнений</a:t>
            </a:r>
            <a:endParaRPr lang="en-US" sz="1400" dirty="0">
              <a:solidFill>
                <a:srgbClr val="606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Легкая настройка и управление данными (так же легко, как сортировать электронную таблицу)</a:t>
            </a:r>
            <a:endParaRPr lang="en-US" sz="1400" dirty="0">
              <a:solidFill>
                <a:srgbClr val="606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6496C2"/>
              </a:buClr>
              <a:buSzPct val="90000"/>
              <a:buFont typeface="Times" pitchFamily="18" charset="0"/>
              <a:buChar char="•"/>
            </a:pPr>
            <a:r>
              <a:rPr lang="ru-RU" sz="1400" dirty="0" smtClean="0">
                <a:solidFill>
                  <a:srgbClr val="606060"/>
                </a:solidFill>
              </a:rPr>
              <a:t>Возможность «оцифровки» одной или нескольких кривых, построенных путем размещения точек на графике</a:t>
            </a:r>
            <a:endParaRPr lang="en-US" sz="1400" dirty="0">
              <a:solidFill>
                <a:srgbClr val="606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5093" y="3773269"/>
            <a:ext cx="1524000" cy="646331"/>
          </a:xfrm>
          <a:prstGeom prst="rect">
            <a:avLst/>
          </a:prstGeom>
          <a:solidFill>
            <a:srgbClr val="FF8200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Конвертация единиц измерения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693" y="3286723"/>
            <a:ext cx="2466241" cy="113287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23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65135" y="2706469"/>
            <a:ext cx="1897865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Экспортная интеграция с инженерными и математическими инструментами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(</a:t>
            </a:r>
            <a:r>
              <a:rPr lang="ru-RU" sz="1200" dirty="0" smtClean="0">
                <a:solidFill>
                  <a:srgbClr val="FFFFFF"/>
                </a:solidFill>
              </a:rPr>
              <a:t>напр.</a:t>
            </a:r>
            <a:r>
              <a:rPr lang="en-US" sz="1200" dirty="0" smtClean="0">
                <a:solidFill>
                  <a:srgbClr val="FFFFFF"/>
                </a:solidFill>
              </a:rPr>
              <a:t>, </a:t>
            </a:r>
            <a:r>
              <a:rPr lang="en-US" sz="1200" dirty="0">
                <a:solidFill>
                  <a:srgbClr val="FFFFFF"/>
                </a:solidFill>
              </a:rPr>
              <a:t>Excel, MCAD, </a:t>
            </a:r>
            <a:r>
              <a:rPr lang="ru-RU" sz="1200" dirty="0" smtClean="0">
                <a:solidFill>
                  <a:srgbClr val="FFFFFF"/>
                </a:solidFill>
              </a:rPr>
              <a:t>и т.д.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91500" y="4180242"/>
            <a:ext cx="1524000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Интеграция с ресурсами поиска информации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</a:rPr>
              <a:t>и с программным обеспечением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(</a:t>
            </a:r>
            <a:r>
              <a:rPr lang="ru-RU" sz="1200" dirty="0" smtClean="0">
                <a:solidFill>
                  <a:srgbClr val="FFFFFF"/>
                </a:solidFill>
              </a:rPr>
              <a:t>напр., </a:t>
            </a:r>
            <a:r>
              <a:rPr lang="en-US" sz="1200" dirty="0" smtClean="0">
                <a:solidFill>
                  <a:srgbClr val="FFFFFF"/>
                </a:solidFill>
              </a:rPr>
              <a:t>Sharepoint</a:t>
            </a:r>
            <a:r>
              <a:rPr lang="en-US" sz="1200" dirty="0">
                <a:solidFill>
                  <a:srgbClr val="FFFFFF"/>
                </a:solidFill>
              </a:rPr>
              <a:t>, desktop widget, EBSCO)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2543585"/>
            <a:ext cx="1600200" cy="138499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11125" lvl="1">
              <a:spcBef>
                <a:spcPts val="12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Поисковая интеграция с инженерным программным обеспечением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(</a:t>
            </a:r>
            <a:r>
              <a:rPr lang="ru-RU" sz="1200" dirty="0" smtClean="0">
                <a:solidFill>
                  <a:srgbClr val="FFFFFF"/>
                </a:solidFill>
              </a:rPr>
              <a:t>напр., </a:t>
            </a:r>
            <a:r>
              <a:rPr lang="en-US" sz="1200" dirty="0" smtClean="0">
                <a:solidFill>
                  <a:srgbClr val="FFFFFF"/>
                </a:solidFill>
              </a:rPr>
              <a:t>Autodesk </a:t>
            </a:r>
            <a:r>
              <a:rPr lang="en-US" sz="1200" dirty="0">
                <a:solidFill>
                  <a:srgbClr val="FFFFFF"/>
                </a:solidFill>
              </a:rPr>
              <a:t>Inventor, Revit)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705204"/>
            <a:ext cx="7467600" cy="1123596"/>
          </a:xfrm>
        </p:spPr>
        <p:txBody>
          <a:bodyPr anchor="t" anchorCtr="0"/>
          <a:lstStyle/>
          <a:p>
            <a:r>
              <a:rPr lang="ru-RU" sz="2000" b="1" dirty="0" smtClean="0">
                <a:solidFill>
                  <a:srgbClr val="13865C"/>
                </a:solidFill>
              </a:rPr>
              <a:t>Интеграция в рабочие процессы</a:t>
            </a:r>
            <a:r>
              <a:rPr lang="en-US" sz="2000" b="1" dirty="0" smtClean="0">
                <a:solidFill>
                  <a:srgbClr val="13865C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Knovel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обладает функцией экспорта. Кроме того, недавнее обновление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Knovel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привело к улучшению интеграции с ресурсами поиска информации и с инженерным программным обеспечением.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3204" y="2384241"/>
            <a:ext cx="2855586" cy="149988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2920" y="4224031"/>
            <a:ext cx="3069880" cy="149096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9706" y="2362200"/>
            <a:ext cx="1954448" cy="344759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81710" y="706582"/>
            <a:ext cx="910482" cy="898236"/>
            <a:chOff x="42333" y="1665111"/>
            <a:chExt cx="3833668" cy="3782107"/>
          </a:xfrm>
        </p:grpSpPr>
        <p:grpSp>
          <p:nvGrpSpPr>
            <p:cNvPr id="19" name="Group 18"/>
            <p:cNvGrpSpPr/>
            <p:nvPr/>
          </p:nvGrpSpPr>
          <p:grpSpPr>
            <a:xfrm>
              <a:off x="42333" y="1665111"/>
              <a:ext cx="3833668" cy="3782107"/>
              <a:chOff x="304800" y="2286000"/>
              <a:chExt cx="3313387" cy="328448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990600" y="2590800"/>
                <a:ext cx="2132287" cy="2979683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 bwMode="auto">
              <a:xfrm>
                <a:off x="2627587" y="2286000"/>
                <a:ext cx="990600" cy="495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130000"/>
                  </a:lnSpc>
                  <a:buClr>
                    <a:srgbClr val="FF9933"/>
                  </a:buClr>
                </a:pPr>
                <a:endParaRPr lang="en-US" sz="1400" dirty="0">
                  <a:solidFill>
                    <a:srgbClr val="53565A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04800" y="2491609"/>
                <a:ext cx="990600" cy="495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130000"/>
                  </a:lnSpc>
                  <a:buClr>
                    <a:srgbClr val="FF9933"/>
                  </a:buClr>
                </a:pPr>
                <a:endParaRPr lang="en-US" sz="1400" dirty="0">
                  <a:solidFill>
                    <a:srgbClr val="53565A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1165031" y="2369957"/>
              <a:ext cx="1858334" cy="1761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0" y="1752600"/>
              <a:ext cx="813418" cy="771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654" y="4648200"/>
            <a:ext cx="874001" cy="13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15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lsevier Master Brand">
      <a:dk1>
        <a:srgbClr val="53565A"/>
      </a:dk1>
      <a:lt1>
        <a:srgbClr val="FFFFFF"/>
      </a:lt1>
      <a:dk2>
        <a:srgbClr val="FF8200"/>
      </a:dk2>
      <a:lt2>
        <a:srgbClr val="A7A8AA"/>
      </a:lt2>
      <a:accent1>
        <a:srgbClr val="FF8200"/>
      </a:accent1>
      <a:accent2>
        <a:srgbClr val="53565A"/>
      </a:accent2>
      <a:accent3>
        <a:srgbClr val="A7A8AA"/>
      </a:accent3>
      <a:accent4>
        <a:srgbClr val="007398"/>
      </a:accent4>
      <a:accent5>
        <a:srgbClr val="FFFFFF"/>
      </a:accent5>
      <a:accent6>
        <a:srgbClr val="EAAA00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1128</Words>
  <Application>Microsoft Office PowerPoint</Application>
  <PresentationFormat>Экран (4:3)</PresentationFormat>
  <Paragraphs>136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1_Office Theme</vt:lpstr>
      <vt:lpstr>Разработка проекта и его проектирование требуют колоссальный объем технической информации. </vt:lpstr>
      <vt:lpstr>Knovel - это ресурс для поиска инженерной информации и поддержки принятия инженерных решений, который предоставляет доступ к необходимой технической информации и имеет мощные поисковые и аналитические инструменты, основанные на облачных технологиях.</vt:lpstr>
      <vt:lpstr>Перечень почетных клиентов</vt:lpstr>
      <vt:lpstr>Как работает Knovel : Важнейшая инженерная и коммерческая информация + инвестиции в разработку продуктов и технологий</vt:lpstr>
      <vt:lpstr>Фундаментальная информация: Knovel  содержит общую и специализированную инженерную информацию, которая тщательно отбирается и собирается из более чем 120 источников.</vt:lpstr>
      <vt:lpstr>Материалы: Пользователи могут без труда получить данные о важнейших свойствах материалов при помощи эксклюзивных таблиц и баз данных веществ Knovel.</vt:lpstr>
      <vt:lpstr>«Интеллектуальный» контент и аналитика: Мощная система поиска и аналитические инструменты позволяют пользователям делать правильные выводы и находить необходимую информацию, извлекая максимальную пользу от использования Knovel.</vt:lpstr>
      <vt:lpstr>«Интеллектуальный» контент и аналитика: Мощная система поиска и аналитические инструменты позволяют пользователям делать правильные выводы и находить необходимую информацию, извлекая максимальную пользу от использования Knovel.</vt:lpstr>
      <vt:lpstr>Интеграция в рабочие процессы: Knovel обладает функцией экспорта. Кроме того, недавнее обновление Knovel привело к улучшению интеграции с ресурсами поиска информации и с инженерным программным обеспечением.</vt:lpstr>
      <vt:lpstr>База данных альтернативных химических веществ Knovel (Knovel Substitute Chemical Database)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Lukov</cp:lastModifiedBy>
  <cp:revision>57</cp:revision>
  <dcterms:created xsi:type="dcterms:W3CDTF">2015-09-18T00:35:09Z</dcterms:created>
  <dcterms:modified xsi:type="dcterms:W3CDTF">2016-05-23T14:48:00Z</dcterms:modified>
</cp:coreProperties>
</file>